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6"/>
  </p:notesMasterIdLst>
  <p:handoutMasterIdLst>
    <p:handoutMasterId r:id="rId57"/>
  </p:handoutMasterIdLst>
  <p:sldIdLst>
    <p:sldId id="313" r:id="rId2"/>
    <p:sldId id="259" r:id="rId3"/>
    <p:sldId id="284" r:id="rId4"/>
    <p:sldId id="396" r:id="rId5"/>
    <p:sldId id="434" r:id="rId6"/>
    <p:sldId id="433" r:id="rId7"/>
    <p:sldId id="285" r:id="rId8"/>
    <p:sldId id="435" r:id="rId9"/>
    <p:sldId id="436" r:id="rId10"/>
    <p:sldId id="452" r:id="rId11"/>
    <p:sldId id="453" r:id="rId12"/>
    <p:sldId id="454" r:id="rId13"/>
    <p:sldId id="455" r:id="rId14"/>
    <p:sldId id="456" r:id="rId15"/>
    <p:sldId id="457" r:id="rId16"/>
    <p:sldId id="458" r:id="rId17"/>
    <p:sldId id="459" r:id="rId18"/>
    <p:sldId id="460" r:id="rId19"/>
    <p:sldId id="461" r:id="rId20"/>
    <p:sldId id="462" r:id="rId21"/>
    <p:sldId id="463" r:id="rId22"/>
    <p:sldId id="363" r:id="rId23"/>
    <p:sldId id="438" r:id="rId24"/>
    <p:sldId id="465" r:id="rId25"/>
    <p:sldId id="466" r:id="rId26"/>
    <p:sldId id="467" r:id="rId27"/>
    <p:sldId id="468" r:id="rId28"/>
    <p:sldId id="470" r:id="rId29"/>
    <p:sldId id="471" r:id="rId30"/>
    <p:sldId id="472" r:id="rId31"/>
    <p:sldId id="473" r:id="rId32"/>
    <p:sldId id="474" r:id="rId33"/>
    <p:sldId id="475" r:id="rId34"/>
    <p:sldId id="476" r:id="rId35"/>
    <p:sldId id="477" r:id="rId36"/>
    <p:sldId id="478" r:id="rId37"/>
    <p:sldId id="479" r:id="rId38"/>
    <p:sldId id="480" r:id="rId39"/>
    <p:sldId id="481" r:id="rId40"/>
    <p:sldId id="364" r:id="rId41"/>
    <p:sldId id="441" r:id="rId42"/>
    <p:sldId id="442" r:id="rId43"/>
    <p:sldId id="445" r:id="rId44"/>
    <p:sldId id="446" r:id="rId45"/>
    <p:sldId id="447" r:id="rId46"/>
    <p:sldId id="449" r:id="rId47"/>
    <p:sldId id="448" r:id="rId48"/>
    <p:sldId id="440" r:id="rId49"/>
    <p:sldId id="443" r:id="rId50"/>
    <p:sldId id="444" r:id="rId51"/>
    <p:sldId id="450" r:id="rId52"/>
    <p:sldId id="451" r:id="rId53"/>
    <p:sldId id="325" r:id="rId54"/>
    <p:sldId id="288" r:id="rId55"/>
  </p:sldIdLst>
  <p:sldSz cx="9144000" cy="5143500" type="screen16x9"/>
  <p:notesSz cx="6858000" cy="9144000"/>
  <p:defaultTextStyle>
    <a:defPPr>
      <a:defRPr lang="zh-CN"/>
    </a:defPPr>
    <a:lvl1pPr marL="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3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高旭" initials="高旭" lastIdx="1" clrIdx="0"/>
  <p:cmAuthor id="2" name="c c" initials="cc" lastIdx="1" clrIdx="1"/>
  <p:cmAuthor id="3" name="孙逸涵" initials="孙逸涵" lastIdx="1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showAnimation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287C6"/>
    <a:srgbClr val="2780AA"/>
    <a:srgbClr val="000B22"/>
    <a:srgbClr val="1D4865"/>
    <a:srgbClr val="001746"/>
    <a:srgbClr val="51B3CD"/>
    <a:srgbClr val="1B4367"/>
    <a:srgbClr val="1D4971"/>
    <a:srgbClr val="83C2DB"/>
    <a:srgbClr val="2980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78" autoAdjust="0"/>
    <p:restoredTop sz="93656" autoAdjust="0"/>
  </p:normalViewPr>
  <p:slideViewPr>
    <p:cSldViewPr snapToGrid="0">
      <p:cViewPr varScale="1">
        <p:scale>
          <a:sx n="83" d="100"/>
          <a:sy n="83" d="100"/>
        </p:scale>
        <p:origin x="788" y="30"/>
      </p:cViewPr>
      <p:guideLst>
        <p:guide orient="horz" pos="1631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86" d="100"/>
        <a:sy n="18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commentAuthors" Target="commentAuthors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2022/12/13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2022/12/13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6837353-30EB-4A48-80EB-173D804AEFB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54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900" b="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As the maximum delay increases, the complexity of equalizers is correspondingly more and more complicated, which leads to the high computational complexity and unrealizable.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sz="900" b="0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1800" dirty="0">
                <a:solidFill>
                  <a:srgbClr val="000000"/>
                </a:solidFill>
                <a:effectLst/>
                <a:latin typeface="Times-Roman"/>
              </a:rPr>
              <a:t>In particular, the number of taps required for an equalizer with good performance in a high–data-rate system is typically large. Thus, these equalizers are quite complex. Moreover, it is difficult to maintain accurate weights for a large number of equalizer taps in a rapidly varying channel.</a:t>
            </a:r>
            <a:endParaRPr lang="zh-CN" altLang="en-US" sz="900" b="0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en-US" altLang="zh-CN" dirty="0"/>
          </a:p>
          <a:p>
            <a:r>
              <a:rPr lang="en-US" altLang="zh-CN" sz="1800" dirty="0">
                <a:solidFill>
                  <a:srgbClr val="000000"/>
                </a:solidFill>
                <a:effectLst/>
                <a:latin typeface="Times-Roman"/>
              </a:rPr>
              <a:t>Thus, most emerging high-rate wireless systems use multicarrier modulation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中国的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  <a:t>UWB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标准采用了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  <a:t>OFDM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双载波技术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  <a:t>,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包含两个载波的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  <a:t>OFDM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超宽带信号进行数据传输</a:t>
            </a:r>
            <a:endParaRPr lang="en-US" altLang="zh-CN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数字音频广播 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  <a:t>(DAB)</a:t>
            </a:r>
          </a:p>
          <a:p>
            <a:r>
              <a:rPr lang="en-US" altLang="zh-CN" dirty="0"/>
              <a:t>HiperLAN</a:t>
            </a:r>
            <a:r>
              <a:rPr lang="zh-CN" altLang="en-US" dirty="0"/>
              <a:t>是一种在欧洲应用的无线局域网通讯标准的一个子集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40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6837353-30EB-4A48-80EB-173D804AEFB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53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4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2022/12/13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628650" y="273843"/>
            <a:ext cx="7886700" cy="4358879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2022/12/13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blipFill dpi="0" rotWithShape="1">
          <a:blip r:embed="rId2" cstate="screen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7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7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2022/12/13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369218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369218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2022/12/13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0" y="1333829"/>
            <a:ext cx="3655181" cy="617934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400"/>
            </a:lvl4pPr>
            <a:lvl5pPr marL="1371600" indent="0">
              <a:buNone/>
              <a:defRPr sz="1400"/>
            </a:lvl5pPr>
            <a:lvl6pPr marL="1714500" indent="0">
              <a:buNone/>
              <a:defRPr sz="1400"/>
            </a:lvl6pPr>
            <a:lvl7pPr marL="2057400" indent="0">
              <a:buNone/>
              <a:defRPr sz="1400"/>
            </a:lvl7pPr>
            <a:lvl8pPr marL="2400300" indent="0">
              <a:buNone/>
              <a:defRPr sz="1400"/>
            </a:lvl8pPr>
            <a:lvl9pPr marL="27432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0" y="1999034"/>
            <a:ext cx="3655181" cy="264321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333829"/>
            <a:ext cx="3673182" cy="617934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400"/>
            </a:lvl4pPr>
            <a:lvl5pPr marL="1371600" indent="0">
              <a:buNone/>
              <a:defRPr sz="1400"/>
            </a:lvl5pPr>
            <a:lvl6pPr marL="1714500" indent="0">
              <a:buNone/>
              <a:defRPr sz="1400"/>
            </a:lvl6pPr>
            <a:lvl7pPr marL="2057400" indent="0">
              <a:buNone/>
              <a:defRPr sz="1400"/>
            </a:lvl7pPr>
            <a:lvl8pPr marL="2400300" indent="0">
              <a:buNone/>
              <a:defRPr sz="1400"/>
            </a:lvl8pPr>
            <a:lvl9pPr marL="27432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1999034"/>
            <a:ext cx="3673182" cy="264321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2022/12/13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2022/12/13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2022/12/13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3124012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342900"/>
            <a:ext cx="4629150" cy="4052888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3124012" cy="2858691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400"/>
            </a:lvl2pPr>
            <a:lvl3pPr marL="685800" indent="0">
              <a:buNone/>
              <a:defRPr sz="1200"/>
            </a:lvl3pPr>
            <a:lvl4pPr marL="1028700" indent="0">
              <a:buNone/>
              <a:defRPr sz="1100"/>
            </a:lvl4pPr>
            <a:lvl5pPr marL="1371600" indent="0">
              <a:buNone/>
              <a:defRPr sz="1100"/>
            </a:lvl5pPr>
            <a:lvl6pPr marL="1714500" indent="0">
              <a:buNone/>
              <a:defRPr sz="1100"/>
            </a:lvl6pPr>
            <a:lvl7pPr marL="2057400" indent="0">
              <a:buNone/>
              <a:defRPr sz="1100"/>
            </a:lvl7pPr>
            <a:lvl8pPr marL="2400300" indent="0">
              <a:buNone/>
              <a:defRPr sz="1100"/>
            </a:lvl8pPr>
            <a:lvl9pPr marL="2743200" indent="0">
              <a:buNone/>
              <a:defRPr sz="11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2022/12/13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273843"/>
            <a:ext cx="1971675" cy="435887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273843"/>
            <a:ext cx="5800725" cy="4358879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2022/12/13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369218"/>
            <a:ext cx="7886700" cy="3263504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  <a:t>2022/12/13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78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77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8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screen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2771855" y="1316276"/>
            <a:ext cx="6112765" cy="623248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lvl="0">
              <a:defRPr/>
            </a:pPr>
            <a:r>
              <a:rPr lang="en-US" altLang="zh-CN" sz="3600" b="1" dirty="0">
                <a:solidFill>
                  <a:srgbClr val="1B4367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Wireless Communications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1B4367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3075" name="文本框 3074"/>
          <p:cNvSpPr txBox="1"/>
          <p:nvPr/>
        </p:nvSpPr>
        <p:spPr>
          <a:xfrm>
            <a:off x="2967713" y="3137888"/>
            <a:ext cx="3038704" cy="1133772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square" lIns="68580" tIns="34290" rIns="68580" bIns="34290" anchor="t">
            <a:spAutoFit/>
          </a:bodyPr>
          <a:lstStyle/>
          <a:p>
            <a:pPr lvl="0" eaLnBrk="0" hangingPunct="0">
              <a:lnSpc>
                <a:spcPct val="150000"/>
              </a:lnSpc>
              <a:defRPr/>
            </a:pPr>
            <a:r>
              <a:rPr lang="en-US" altLang="zh-CN" sz="1600" b="1" dirty="0">
                <a:solidFill>
                  <a:srgbClr val="1D4865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Members: </a:t>
            </a:r>
            <a:r>
              <a:rPr lang="en-US" altLang="zh-CN" sz="1600" dirty="0">
                <a:solidFill>
                  <a:srgbClr val="001746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12011104 </a:t>
            </a:r>
            <a:r>
              <a:rPr lang="zh-CN" altLang="en-US" sz="1600" dirty="0">
                <a:solidFill>
                  <a:srgbClr val="001746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岳翼遥</a:t>
            </a:r>
            <a:endParaRPr lang="en-US" altLang="zh-CN" sz="1600" dirty="0">
              <a:solidFill>
                <a:srgbClr val="001746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  <a:p>
            <a:pPr eaLnBrk="0" hangingPunct="0">
              <a:lnSpc>
                <a:spcPct val="150000"/>
              </a:lnSpc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1746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 </a:t>
            </a:r>
            <a:r>
              <a:rPr lang="en-US" altLang="zh-CN" sz="1600" dirty="0">
                <a:solidFill>
                  <a:srgbClr val="001746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                 12012128 </a:t>
            </a:r>
            <a:r>
              <a:rPr lang="zh-CN" altLang="en-US" sz="1600" dirty="0">
                <a:solidFill>
                  <a:srgbClr val="001746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孙逸涵</a:t>
            </a:r>
            <a:endParaRPr lang="en-US" altLang="zh-CN" sz="1600" dirty="0">
              <a:solidFill>
                <a:srgbClr val="001746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  <a:p>
            <a:pPr lvl="0" eaLnBrk="0" hangingPunct="0">
              <a:lnSpc>
                <a:spcPct val="150000"/>
              </a:lnSpc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1746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                  </a:t>
            </a:r>
            <a:r>
              <a:rPr lang="en-US" altLang="zh-CN" sz="1600" dirty="0">
                <a:solidFill>
                  <a:srgbClr val="001746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12011923 </a:t>
            </a:r>
            <a:r>
              <a:rPr lang="zh-CN" altLang="en-US" sz="1600" dirty="0">
                <a:solidFill>
                  <a:srgbClr val="001746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张旭东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001746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777720" y="2124484"/>
            <a:ext cx="4101036" cy="438582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lvl="0" eaLnBrk="0" hangingPunct="0"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1B4367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Project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B4367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:</a:t>
            </a:r>
            <a:r>
              <a:rPr lang="en-US" altLang="zh-CN" sz="2400" dirty="0">
                <a:solidFill>
                  <a:srgbClr val="1B4367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 </a:t>
            </a:r>
            <a:r>
              <a:rPr lang="en-US" altLang="zh-CN" sz="2400" dirty="0">
                <a:solidFill>
                  <a:srgbClr val="1B4367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OFDM Technology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1B4367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178810" y="3203976"/>
            <a:ext cx="2020816" cy="315471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square" lIns="68580" tIns="34290" rIns="68580" bIns="34290" anchor="t">
            <a:spAutoFit/>
          </a:bodyPr>
          <a:lstStyle/>
          <a:p>
            <a:pPr lvl="0" eaLnBrk="0" hangingPunct="0">
              <a:defRPr/>
            </a:pPr>
            <a:r>
              <a:rPr lang="en-US" altLang="zh-CN" sz="1600" b="1" dirty="0">
                <a:solidFill>
                  <a:srgbClr val="1D4865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Date</a:t>
            </a:r>
            <a:r>
              <a:rPr lang="en-US" altLang="zh-CN" sz="1600" dirty="0">
                <a:solidFill>
                  <a:srgbClr val="1D4865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: 2022.12.14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1D4865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EE313: Wireless Communications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1</a:t>
            </a:fld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600"/>
                            </p:stCondLst>
                            <p:childTnLst>
                              <p:par>
                                <p:cTn id="13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 tmFilter="0,0; .5, 1; 1, 1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250"/>
                            </p:stCondLst>
                            <p:childTnLst>
                              <p:par>
                                <p:cTn id="21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750"/>
                            </p:stCondLst>
                            <p:childTnLst>
                              <p:par>
                                <p:cTn id="26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3075" grpId="0"/>
      <p:bldP spid="9" grpId="0"/>
      <p:bldP spid="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5"/>
          <p:cNvSpPr txBox="1"/>
          <p:nvPr/>
        </p:nvSpPr>
        <p:spPr>
          <a:xfrm>
            <a:off x="554370" y="176247"/>
            <a:ext cx="2746391" cy="51552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" panose="02040503050406030204" pitchFamily="18" charset="0"/>
              <a:ea typeface="微软雅黑" panose="020B0503020204020204" charset="-122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700" b="1" i="0" u="sng" strike="noStrike" kern="1200" cap="none" spc="0" normalizeH="0" baseline="0" noProof="0" dirty="0">
                <a:ln>
                  <a:noFill/>
                </a:ln>
                <a:solidFill>
                  <a:srgbClr val="1B4367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Multipath Propagation</a:t>
            </a:r>
            <a:endParaRPr kumimoji="0" lang="zh-CN" altLang="en-US" sz="1700" b="1" i="0" u="sng" strike="noStrike" kern="1200" cap="none" spc="0" normalizeH="0" baseline="0" noProof="0" dirty="0">
              <a:ln>
                <a:noFill/>
              </a:ln>
              <a:solidFill>
                <a:srgbClr val="1B4367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4" name="页脚占位符 3"/>
          <p:cNvSpPr txBox="1"/>
          <p:nvPr/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EE313: Wireless Communications</a:t>
            </a:r>
          </a:p>
        </p:txBody>
      </p:sp>
      <p:sp>
        <p:nvSpPr>
          <p:cNvPr id="5" name="灯片编号占位符 4"/>
          <p:cNvSpPr txBox="1"/>
          <p:nvPr/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D9BB5D0-35E4-459D-AEF3-FE4D7C45CC19}" type="slidenum">
              <a:rPr kumimoji="0" lang="zh-CN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10</a:t>
            </a:fld>
            <a:endParaRPr kumimoji="0" lang="zh-CN" alt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321080" y="954958"/>
            <a:ext cx="45018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838" y="854247"/>
            <a:ext cx="7731512" cy="330727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5"/>
          <p:cNvSpPr txBox="1"/>
          <p:nvPr/>
        </p:nvSpPr>
        <p:spPr>
          <a:xfrm>
            <a:off x="554370" y="176247"/>
            <a:ext cx="2694352" cy="51552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" panose="02040503050406030204" pitchFamily="18" charset="0"/>
              <a:ea typeface="微软雅黑" panose="020B0503020204020204" charset="-122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700" b="1" i="0" u="sng" strike="noStrike" kern="1200" cap="none" spc="0" normalizeH="0" baseline="0" noProof="0" dirty="0">
                <a:ln>
                  <a:noFill/>
                </a:ln>
                <a:solidFill>
                  <a:srgbClr val="1B4367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Multipath Propagation</a:t>
            </a:r>
            <a:endParaRPr kumimoji="0" lang="zh-CN" altLang="en-US" sz="1700" b="1" i="0" u="sng" strike="noStrike" kern="1200" cap="none" spc="0" normalizeH="0" baseline="0" noProof="0" dirty="0">
              <a:ln>
                <a:noFill/>
              </a:ln>
              <a:solidFill>
                <a:srgbClr val="1B4367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4" name="页脚占位符 3"/>
          <p:cNvSpPr txBox="1"/>
          <p:nvPr/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EE313: Wireless Communications</a:t>
            </a:r>
          </a:p>
        </p:txBody>
      </p:sp>
      <p:sp>
        <p:nvSpPr>
          <p:cNvPr id="5" name="灯片编号占位符 4"/>
          <p:cNvSpPr txBox="1"/>
          <p:nvPr/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D9BB5D0-35E4-459D-AEF3-FE4D7C45CC19}" type="slidenum">
              <a:rPr kumimoji="0" lang="zh-CN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11</a:t>
            </a:fld>
            <a:endParaRPr kumimoji="0" lang="zh-CN" alt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321080" y="954958"/>
            <a:ext cx="45018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879" y="1055649"/>
            <a:ext cx="3958736" cy="2676172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3770" y="1052424"/>
            <a:ext cx="3622351" cy="267617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607424" y="3880765"/>
            <a:ext cx="28988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600" dirty="0">
                <a:solidFill>
                  <a:srgbClr val="1B4367"/>
                </a:solidFill>
                <a:cs typeface="+mn-ea"/>
              </a:rPr>
              <a:t>Frequency selective fading</a:t>
            </a:r>
            <a:endParaRPr lang="zh-CN" altLang="en-US" sz="1600" dirty="0">
              <a:solidFill>
                <a:srgbClr val="1B4367"/>
              </a:solidFill>
              <a:cs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5"/>
          <p:cNvSpPr txBox="1"/>
          <p:nvPr/>
        </p:nvSpPr>
        <p:spPr>
          <a:xfrm>
            <a:off x="554370" y="176247"/>
            <a:ext cx="2634879" cy="51552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" panose="02040503050406030204" pitchFamily="18" charset="0"/>
              <a:ea typeface="微软雅黑" panose="020B0503020204020204" charset="-122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700" b="1" i="0" u="sng" strike="noStrike" kern="1200" cap="none" spc="0" normalizeH="0" baseline="0" noProof="0" dirty="0">
                <a:ln>
                  <a:noFill/>
                </a:ln>
                <a:solidFill>
                  <a:srgbClr val="1B4367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Multipath Propagation </a:t>
            </a:r>
            <a:endParaRPr kumimoji="0" lang="zh-CN" altLang="en-US" sz="1700" b="1" i="0" u="sng" strike="noStrike" kern="1200" cap="none" spc="0" normalizeH="0" baseline="0" noProof="0" dirty="0">
              <a:ln>
                <a:noFill/>
              </a:ln>
              <a:solidFill>
                <a:srgbClr val="1B4367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4" name="页脚占位符 3"/>
          <p:cNvSpPr txBox="1"/>
          <p:nvPr/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EE313: Wireless Communications</a:t>
            </a:r>
          </a:p>
        </p:txBody>
      </p:sp>
      <p:sp>
        <p:nvSpPr>
          <p:cNvPr id="5" name="灯片编号占位符 4"/>
          <p:cNvSpPr txBox="1"/>
          <p:nvPr/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D9BB5D0-35E4-459D-AEF3-FE4D7C45CC19}" type="slidenum">
              <a:rPr kumimoji="0" lang="zh-CN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12</a:t>
            </a:fld>
            <a:endParaRPr kumimoji="0" lang="zh-CN" alt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321080" y="954958"/>
            <a:ext cx="45018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5746" y="938588"/>
            <a:ext cx="6772508" cy="37521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5"/>
          <p:cNvSpPr txBox="1"/>
          <p:nvPr/>
        </p:nvSpPr>
        <p:spPr>
          <a:xfrm>
            <a:off x="554370" y="176247"/>
            <a:ext cx="2657181" cy="51552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" panose="02040503050406030204" pitchFamily="18" charset="0"/>
              <a:ea typeface="微软雅黑" panose="020B0503020204020204" charset="-122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700" b="1" i="0" u="sng" strike="noStrike" kern="1200" cap="none" spc="0" normalizeH="0" baseline="0" noProof="0" dirty="0">
                <a:ln>
                  <a:noFill/>
                </a:ln>
                <a:solidFill>
                  <a:srgbClr val="1B4367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Multipath Propagation</a:t>
            </a:r>
            <a:endParaRPr kumimoji="0" lang="zh-CN" altLang="en-US" sz="1700" b="1" i="0" u="sng" strike="noStrike" kern="1200" cap="none" spc="0" normalizeH="0" baseline="0" noProof="0" dirty="0">
              <a:ln>
                <a:noFill/>
              </a:ln>
              <a:solidFill>
                <a:srgbClr val="1B4367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4" name="页脚占位符 3"/>
          <p:cNvSpPr txBox="1"/>
          <p:nvPr/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EE313: Wireless Communications</a:t>
            </a:r>
          </a:p>
        </p:txBody>
      </p:sp>
      <p:sp>
        <p:nvSpPr>
          <p:cNvPr id="5" name="灯片编号占位符 4"/>
          <p:cNvSpPr txBox="1"/>
          <p:nvPr/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D9BB5D0-35E4-459D-AEF3-FE4D7C45CC19}" type="slidenum">
              <a:rPr kumimoji="0" lang="zh-CN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13</a:t>
            </a:fld>
            <a:endParaRPr kumimoji="0" lang="zh-CN" alt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321080" y="954958"/>
            <a:ext cx="45018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565" y="1109970"/>
            <a:ext cx="8445649" cy="295848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51356" y="4178875"/>
            <a:ext cx="23980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1B4367"/>
                </a:solidFill>
                <a:cs typeface="+mn-ea"/>
              </a:rPr>
              <a:t>Subchannel flat fading</a:t>
            </a:r>
            <a:endParaRPr lang="zh-CN" altLang="en-US" sz="1600" dirty="0">
              <a:solidFill>
                <a:srgbClr val="1B4367"/>
              </a:solidFill>
              <a:cs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694556" y="4087456"/>
            <a:ext cx="26093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600" dirty="0">
                <a:solidFill>
                  <a:srgbClr val="1B4367"/>
                </a:solidFill>
                <a:cs typeface="+mn-ea"/>
              </a:rPr>
              <a:t>subchannel overlap</a:t>
            </a:r>
          </a:p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600" dirty="0">
                <a:solidFill>
                  <a:srgbClr val="1B4367"/>
                </a:solidFill>
                <a:cs typeface="+mn-ea"/>
              </a:rPr>
              <a:t>Sample at zero crossing</a:t>
            </a:r>
            <a:endParaRPr lang="zh-CN" altLang="en-US" sz="1600" dirty="0">
              <a:solidFill>
                <a:srgbClr val="1B4367"/>
              </a:solidFill>
              <a:cs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5"/>
          <p:cNvSpPr txBox="1"/>
          <p:nvPr/>
        </p:nvSpPr>
        <p:spPr>
          <a:xfrm>
            <a:off x="554370" y="176247"/>
            <a:ext cx="2545669" cy="51552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" panose="02040503050406030204" pitchFamily="18" charset="0"/>
              <a:ea typeface="微软雅黑" panose="020B0503020204020204" charset="-122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700" b="1" i="0" u="sng" strike="noStrike" kern="1200" cap="none" spc="0" normalizeH="0" baseline="0" noProof="0" dirty="0">
                <a:ln>
                  <a:noFill/>
                </a:ln>
                <a:solidFill>
                  <a:srgbClr val="1B4367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Adding Cycle Prefix</a:t>
            </a:r>
            <a:endParaRPr kumimoji="0" lang="zh-CN" altLang="en-US" sz="1700" b="1" i="0" u="sng" strike="noStrike" kern="1200" cap="none" spc="0" normalizeH="0" baseline="0" noProof="0" dirty="0">
              <a:ln>
                <a:noFill/>
              </a:ln>
              <a:solidFill>
                <a:srgbClr val="1B4367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4" name="页脚占位符 3"/>
          <p:cNvSpPr txBox="1"/>
          <p:nvPr/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EE313: Wireless Communications</a:t>
            </a:r>
          </a:p>
        </p:txBody>
      </p:sp>
      <p:sp>
        <p:nvSpPr>
          <p:cNvPr id="5" name="灯片编号占位符 4"/>
          <p:cNvSpPr txBox="1"/>
          <p:nvPr/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D9BB5D0-35E4-459D-AEF3-FE4D7C45CC19}" type="slidenum">
              <a:rPr kumimoji="0" lang="zh-CN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14</a:t>
            </a:fld>
            <a:endParaRPr kumimoji="0" lang="zh-CN" alt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321080" y="954958"/>
            <a:ext cx="45018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254" y="787996"/>
            <a:ext cx="6943492" cy="360243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5"/>
          <p:cNvSpPr txBox="1"/>
          <p:nvPr/>
        </p:nvSpPr>
        <p:spPr>
          <a:xfrm>
            <a:off x="554370" y="176247"/>
            <a:ext cx="2545669" cy="51552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" panose="02040503050406030204" pitchFamily="18" charset="0"/>
              <a:ea typeface="微软雅黑" panose="020B0503020204020204" charset="-122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700" b="1" i="0" u="sng" strike="noStrike" kern="1200" cap="none" spc="0" normalizeH="0" baseline="0" noProof="0" dirty="0">
                <a:ln>
                  <a:noFill/>
                </a:ln>
                <a:solidFill>
                  <a:srgbClr val="1B4367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Adding cycle prefix</a:t>
            </a:r>
            <a:endParaRPr kumimoji="0" lang="zh-CN" altLang="en-US" sz="1700" b="1" i="0" u="sng" strike="noStrike" kern="1200" cap="none" spc="0" normalizeH="0" baseline="0" noProof="0" dirty="0">
              <a:ln>
                <a:noFill/>
              </a:ln>
              <a:solidFill>
                <a:srgbClr val="1B4367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4" name="页脚占位符 3"/>
          <p:cNvSpPr txBox="1"/>
          <p:nvPr/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EE313: Wireless Communications</a:t>
            </a:r>
          </a:p>
        </p:txBody>
      </p:sp>
      <p:sp>
        <p:nvSpPr>
          <p:cNvPr id="5" name="灯片编号占位符 4"/>
          <p:cNvSpPr txBox="1"/>
          <p:nvPr/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D9BB5D0-35E4-459D-AEF3-FE4D7C45CC19}" type="slidenum">
              <a:rPr kumimoji="0" lang="zh-CN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15</a:t>
            </a:fld>
            <a:endParaRPr kumimoji="0" lang="zh-CN" alt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321080" y="954958"/>
            <a:ext cx="45018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7244" y="691773"/>
            <a:ext cx="6032009" cy="3002998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67386" y="3892463"/>
            <a:ext cx="32092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600" dirty="0">
                <a:solidFill>
                  <a:srgbClr val="1B4367"/>
                </a:solidFill>
                <a:cs typeface="+mn-ea"/>
              </a:rPr>
              <a:t>N</a:t>
            </a:r>
            <a:r>
              <a:rPr lang="zh-CN" altLang="en-US" sz="1600" dirty="0">
                <a:solidFill>
                  <a:srgbClr val="1B4367"/>
                </a:solidFill>
                <a:cs typeface="+mn-ea"/>
              </a:rPr>
              <a:t>≥</a:t>
            </a:r>
            <a:r>
              <a:rPr lang="en-US" altLang="zh-CN" sz="1600" dirty="0">
                <a:solidFill>
                  <a:srgbClr val="1B4367"/>
                </a:solidFill>
                <a:cs typeface="+mn-ea"/>
              </a:rPr>
              <a:t>length(x[n])+length(h[n])-1</a:t>
            </a:r>
            <a:endParaRPr lang="zh-CN" altLang="en-US" sz="1600" dirty="0">
              <a:solidFill>
                <a:srgbClr val="1B4367"/>
              </a:solidFill>
              <a:cs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5"/>
          <p:cNvSpPr txBox="1"/>
          <p:nvPr/>
        </p:nvSpPr>
        <p:spPr>
          <a:xfrm>
            <a:off x="554370" y="176247"/>
            <a:ext cx="2545669" cy="51552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" panose="02040503050406030204" pitchFamily="18" charset="0"/>
              <a:ea typeface="微软雅黑" panose="020B0503020204020204" charset="-122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700" b="1" i="0" u="sng" strike="noStrike" kern="1200" cap="none" spc="0" normalizeH="0" baseline="0" noProof="0" dirty="0">
                <a:ln>
                  <a:noFill/>
                </a:ln>
                <a:solidFill>
                  <a:srgbClr val="1B4367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Adding Cycle Prefix</a:t>
            </a:r>
            <a:endParaRPr kumimoji="0" lang="zh-CN" altLang="en-US" sz="1700" b="1" i="0" u="sng" strike="noStrike" kern="1200" cap="none" spc="0" normalizeH="0" baseline="0" noProof="0" dirty="0">
              <a:ln>
                <a:noFill/>
              </a:ln>
              <a:solidFill>
                <a:srgbClr val="1B4367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4" name="页脚占位符 3"/>
          <p:cNvSpPr txBox="1"/>
          <p:nvPr/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EE313: Wireless Communications</a:t>
            </a:r>
          </a:p>
        </p:txBody>
      </p:sp>
      <p:sp>
        <p:nvSpPr>
          <p:cNvPr id="5" name="灯片编号占位符 4"/>
          <p:cNvSpPr txBox="1"/>
          <p:nvPr/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D9BB5D0-35E4-459D-AEF3-FE4D7C45CC19}" type="slidenum">
              <a:rPr kumimoji="0" lang="zh-CN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16</a:t>
            </a:fld>
            <a:endParaRPr kumimoji="0" lang="zh-CN" alt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321080" y="954958"/>
            <a:ext cx="45018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074" y="695160"/>
            <a:ext cx="7583665" cy="3245903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083980" y="4031584"/>
            <a:ext cx="49760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1B4367"/>
                </a:solidFill>
                <a:cs typeface="+mn-ea"/>
              </a:rPr>
              <a:t>M</a:t>
            </a:r>
            <a:r>
              <a:rPr lang="zh-CN" altLang="en-US" sz="1600" dirty="0">
                <a:solidFill>
                  <a:srgbClr val="1B4367"/>
                </a:solidFill>
                <a:cs typeface="+mn-ea"/>
              </a:rPr>
              <a:t>＞</a:t>
            </a:r>
            <a:r>
              <a:rPr lang="en-US" altLang="zh-CN" sz="1600" dirty="0">
                <a:solidFill>
                  <a:srgbClr val="1B4367"/>
                </a:solidFill>
                <a:cs typeface="+mn-ea"/>
              </a:rPr>
              <a:t>Delay extension of multipath propagation</a:t>
            </a:r>
            <a:endParaRPr lang="zh-CN" altLang="en-US" sz="1600" dirty="0">
              <a:solidFill>
                <a:srgbClr val="1B4367"/>
              </a:solidFill>
              <a:cs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5"/>
          <p:cNvSpPr txBox="1"/>
          <p:nvPr/>
        </p:nvSpPr>
        <p:spPr>
          <a:xfrm>
            <a:off x="554370" y="176247"/>
            <a:ext cx="2545669" cy="51552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" panose="02040503050406030204" pitchFamily="18" charset="0"/>
              <a:ea typeface="微软雅黑" panose="020B0503020204020204" charset="-122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700" b="1" i="0" u="sng" strike="noStrike" kern="1200" cap="none" spc="0" normalizeH="0" baseline="0" noProof="0" dirty="0">
                <a:ln>
                  <a:noFill/>
                </a:ln>
                <a:solidFill>
                  <a:srgbClr val="1B4367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Insert None Tone</a:t>
            </a:r>
            <a:endParaRPr kumimoji="0" lang="zh-CN" altLang="en-US" sz="1700" b="1" i="0" u="sng" strike="noStrike" kern="1200" cap="none" spc="0" normalizeH="0" baseline="0" noProof="0" dirty="0">
              <a:ln>
                <a:noFill/>
              </a:ln>
              <a:solidFill>
                <a:srgbClr val="1B4367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4" name="页脚占位符 3"/>
          <p:cNvSpPr txBox="1"/>
          <p:nvPr/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EE313: Wireless Communications</a:t>
            </a:r>
          </a:p>
        </p:txBody>
      </p:sp>
      <p:sp>
        <p:nvSpPr>
          <p:cNvPr id="5" name="灯片编号占位符 4"/>
          <p:cNvSpPr txBox="1"/>
          <p:nvPr/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D9BB5D0-35E4-459D-AEF3-FE4D7C45CC19}" type="slidenum">
              <a:rPr kumimoji="0" lang="zh-CN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17</a:t>
            </a:fld>
            <a:endParaRPr kumimoji="0" lang="zh-CN" alt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321080" y="954958"/>
            <a:ext cx="45018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560" y="773248"/>
            <a:ext cx="7530790" cy="2325924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665249" y="3222609"/>
            <a:ext cx="5813502" cy="1544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defRPr/>
            </a:pPr>
            <a:r>
              <a:rPr lang="zh-CN" altLang="en-US" sz="1600" dirty="0">
                <a:solidFill>
                  <a:srgbClr val="1B4367"/>
                </a:solidFill>
                <a:cs typeface="+mn-ea"/>
              </a:rPr>
              <a:t>Insert 0 into the high-frequency component, which can avoid the transmission of high-frequency components.</a:t>
            </a:r>
            <a:endParaRPr lang="en-US" altLang="zh-CN" sz="1600" dirty="0">
              <a:solidFill>
                <a:srgbClr val="1B4367"/>
              </a:solidFill>
              <a:cs typeface="+mn-ea"/>
            </a:endParaRPr>
          </a:p>
          <a:p>
            <a:pPr marL="342900" marR="0" lvl="0" indent="-34290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defRPr/>
            </a:pPr>
            <a:r>
              <a:rPr lang="zh-CN" altLang="en-US" sz="1600" dirty="0">
                <a:solidFill>
                  <a:srgbClr val="1B4367"/>
                </a:solidFill>
                <a:cs typeface="+mn-ea"/>
              </a:rPr>
              <a:t>Place the sequence at low frequency,</a:t>
            </a:r>
            <a:r>
              <a:rPr lang="en-US" altLang="zh-CN" sz="1600" dirty="0">
                <a:solidFill>
                  <a:srgbClr val="1B4367"/>
                </a:solidFill>
                <a:cs typeface="+mn-ea"/>
              </a:rPr>
              <a:t>easy to increase the length of the original sequence.</a:t>
            </a:r>
            <a:endParaRPr lang="zh-CN" altLang="en-US" sz="1600" dirty="0">
              <a:solidFill>
                <a:srgbClr val="1B4367"/>
              </a:solidFill>
              <a:cs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5"/>
          <p:cNvSpPr txBox="1"/>
          <p:nvPr/>
        </p:nvSpPr>
        <p:spPr>
          <a:xfrm>
            <a:off x="554370" y="176247"/>
            <a:ext cx="2545669" cy="53091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" panose="02040503050406030204" pitchFamily="18" charset="0"/>
              <a:ea typeface="微软雅黑" panose="020B0503020204020204" charset="-122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OFDM Transmitter</a:t>
            </a:r>
            <a:endParaRPr kumimoji="0" lang="zh-CN" altLang="en-US" sz="1700" b="1" i="0" u="sng" strike="noStrike" kern="1200" cap="none" spc="0" normalizeH="0" baseline="0" noProof="0" dirty="0">
              <a:ln>
                <a:noFill/>
              </a:ln>
              <a:solidFill>
                <a:srgbClr val="1B4367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4" name="页脚占位符 3"/>
          <p:cNvSpPr txBox="1"/>
          <p:nvPr/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EE313: Wireless Communications</a:t>
            </a:r>
          </a:p>
        </p:txBody>
      </p:sp>
      <p:sp>
        <p:nvSpPr>
          <p:cNvPr id="5" name="灯片编号占位符 4"/>
          <p:cNvSpPr txBox="1"/>
          <p:nvPr/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D9BB5D0-35E4-459D-AEF3-FE4D7C45CC19}" type="slidenum">
              <a:rPr kumimoji="0" lang="zh-CN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18</a:t>
            </a:fld>
            <a:endParaRPr kumimoji="0" lang="zh-CN" alt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321080" y="954958"/>
            <a:ext cx="45018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32" y="750864"/>
            <a:ext cx="7887629" cy="914339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142" y="1766730"/>
            <a:ext cx="7941019" cy="247816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5"/>
          <p:cNvSpPr txBox="1"/>
          <p:nvPr/>
        </p:nvSpPr>
        <p:spPr>
          <a:xfrm>
            <a:off x="554370" y="176247"/>
            <a:ext cx="2545669" cy="500137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" panose="02040503050406030204" pitchFamily="18" charset="0"/>
              <a:ea typeface="微软雅黑" panose="020B0503020204020204" charset="-122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OFDM Transmitter</a:t>
            </a:r>
            <a:endParaRPr kumimoji="0" lang="zh-CN" altLang="en-US" sz="1600" b="1" i="0" u="sng" strike="noStrike" kern="1200" cap="none" spc="0" normalizeH="0" baseline="0" noProof="0" dirty="0">
              <a:ln>
                <a:noFill/>
              </a:ln>
              <a:solidFill>
                <a:srgbClr val="1B4367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4" name="页脚占位符 3"/>
          <p:cNvSpPr txBox="1"/>
          <p:nvPr/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EE313: Wireless Communications</a:t>
            </a:r>
          </a:p>
        </p:txBody>
      </p:sp>
      <p:sp>
        <p:nvSpPr>
          <p:cNvPr id="5" name="灯片编号占位符 4"/>
          <p:cNvSpPr txBox="1"/>
          <p:nvPr/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D9BB5D0-35E4-459D-AEF3-FE4D7C45CC19}" type="slidenum">
              <a:rPr kumimoji="0" lang="zh-CN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19</a:t>
            </a:fld>
            <a:endParaRPr kumimoji="0" lang="zh-CN" alt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321080" y="954958"/>
            <a:ext cx="45018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103" y="676384"/>
            <a:ext cx="7941019" cy="2282406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472930" y="3090699"/>
            <a:ext cx="6198140" cy="1544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defTabSz="6858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defRPr/>
            </a:pPr>
            <a:r>
              <a:rPr lang="en-US" altLang="zh-CN" sz="1600" dirty="0">
                <a:solidFill>
                  <a:srgbClr val="1B4367"/>
                </a:solidFill>
                <a:cs typeface="+mn-ea"/>
              </a:rPr>
              <a:t>Convert serial input stream to parallel stream, size =N-K</a:t>
            </a:r>
          </a:p>
          <a:p>
            <a:pPr marL="342900" marR="0" lvl="0" indent="-342900" defTabSz="6858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defRPr/>
            </a:pPr>
            <a:r>
              <a:rPr lang="en-US" altLang="zh-CN" sz="1600" dirty="0">
                <a:solidFill>
                  <a:srgbClr val="1B4367"/>
                </a:solidFill>
                <a:cs typeface="+mn-ea"/>
              </a:rPr>
              <a:t>Insert K null tones</a:t>
            </a:r>
            <a:r>
              <a:rPr lang="zh-CN" altLang="en-US" sz="1600" dirty="0">
                <a:solidFill>
                  <a:srgbClr val="1B4367"/>
                </a:solidFill>
                <a:cs typeface="+mn-ea"/>
              </a:rPr>
              <a:t>， </a:t>
            </a:r>
            <a:r>
              <a:rPr lang="en-US" altLang="zh-CN" sz="1600" dirty="0">
                <a:solidFill>
                  <a:srgbClr val="1B4367"/>
                </a:solidFill>
                <a:cs typeface="+mn-ea"/>
              </a:rPr>
              <a:t>size=N</a:t>
            </a:r>
          </a:p>
          <a:p>
            <a:pPr marL="342900" marR="0" lvl="0" indent="-342900" defTabSz="6858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defRPr/>
            </a:pPr>
            <a:r>
              <a:rPr lang="en-US" altLang="zh-CN" sz="1600" dirty="0">
                <a:solidFill>
                  <a:srgbClr val="1B4367"/>
                </a:solidFill>
                <a:cs typeface="+mn-ea"/>
              </a:rPr>
              <a:t>Perform N IFFT</a:t>
            </a:r>
          </a:p>
          <a:p>
            <a:pPr marL="342900" marR="0" lvl="0" indent="-342900" defTabSz="6858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defRPr/>
            </a:pPr>
            <a:r>
              <a:rPr lang="en-US" altLang="zh-CN" sz="1600" dirty="0">
                <a:solidFill>
                  <a:srgbClr val="1B4367"/>
                </a:solidFill>
                <a:cs typeface="+mn-ea"/>
              </a:rPr>
              <a:t>Add cycle prefix</a:t>
            </a:r>
          </a:p>
          <a:p>
            <a:pPr marL="342900" marR="0" lvl="0" indent="-342900" defTabSz="6858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defRPr/>
            </a:pPr>
            <a:r>
              <a:rPr lang="en-US" altLang="zh-CN" sz="1600" dirty="0">
                <a:solidFill>
                  <a:srgbClr val="1B4367"/>
                </a:solidFill>
                <a:cs typeface="+mn-ea"/>
              </a:rPr>
              <a:t>Convert parallel stream to serial stream, size=</a:t>
            </a:r>
            <a:r>
              <a:rPr lang="en-US" altLang="zh-CN" sz="1600" dirty="0" err="1">
                <a:solidFill>
                  <a:srgbClr val="1B4367"/>
                </a:solidFill>
                <a:cs typeface="+mn-ea"/>
              </a:rPr>
              <a:t>N+Lc</a:t>
            </a:r>
            <a:endParaRPr lang="zh-CN" altLang="en-US" sz="1600" dirty="0">
              <a:solidFill>
                <a:srgbClr val="1B4367"/>
              </a:solidFill>
              <a:cs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screen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5762906" y="775898"/>
            <a:ext cx="2935136" cy="510778"/>
          </a:xfrm>
          <a:prstGeom prst="roundRect">
            <a:avLst/>
          </a:prstGeom>
          <a:solidFill>
            <a:srgbClr val="1B4367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cs typeface="+mn-ea"/>
                <a:sym typeface="+mn-lt"/>
              </a:rPr>
              <a:t>Introduction</a:t>
            </a:r>
            <a:endParaRPr lang="zh-CN" altLang="en-US" sz="2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5103733" y="837125"/>
            <a:ext cx="478533" cy="393570"/>
            <a:chOff x="5640108" y="966369"/>
            <a:chExt cx="476097" cy="391567"/>
          </a:xfrm>
        </p:grpSpPr>
        <p:sp>
          <p:nvSpPr>
            <p:cNvPr id="25" name="椭圆 24"/>
            <p:cNvSpPr/>
            <p:nvPr/>
          </p:nvSpPr>
          <p:spPr>
            <a:xfrm>
              <a:off x="5673454" y="966369"/>
              <a:ext cx="391567" cy="391567"/>
            </a:xfrm>
            <a:prstGeom prst="ellipse">
              <a:avLst/>
            </a:prstGeom>
            <a:solidFill>
              <a:srgbClr val="1B4367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26" name="文本框 17"/>
            <p:cNvSpPr txBox="1"/>
            <p:nvPr/>
          </p:nvSpPr>
          <p:spPr>
            <a:xfrm>
              <a:off x="5640108" y="975817"/>
              <a:ext cx="476097" cy="3674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altLang="zh-CN" sz="1800" dirty="0">
                  <a:solidFill>
                    <a:schemeClr val="bg1"/>
                  </a:solidFill>
                  <a:cs typeface="+mn-ea"/>
                  <a:sym typeface="+mn-lt"/>
                </a:rPr>
                <a:t>01</a:t>
              </a: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2278506" y="738898"/>
            <a:ext cx="2481294" cy="58477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altLang="zh-CN" sz="3200" b="1" dirty="0">
                <a:solidFill>
                  <a:srgbClr val="1B4367"/>
                </a:solidFill>
                <a:cs typeface="+mn-ea"/>
                <a:sym typeface="+mn-lt"/>
              </a:rPr>
              <a:t>CONTENTS</a:t>
            </a:r>
          </a:p>
        </p:txBody>
      </p:sp>
      <p:sp>
        <p:nvSpPr>
          <p:cNvPr id="79" name="文本框 10"/>
          <p:cNvSpPr txBox="1"/>
          <p:nvPr/>
        </p:nvSpPr>
        <p:spPr>
          <a:xfrm>
            <a:off x="5762907" y="1574483"/>
            <a:ext cx="2935136" cy="510778"/>
          </a:xfrm>
          <a:prstGeom prst="roundRect">
            <a:avLst/>
          </a:prstGeom>
          <a:solidFill>
            <a:srgbClr val="1B4367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cs typeface="+mn-ea"/>
                <a:sym typeface="+mn-lt"/>
              </a:rPr>
              <a:t>Theory</a:t>
            </a:r>
            <a:endParaRPr lang="zh-CN" altLang="en-US" sz="2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grpSp>
        <p:nvGrpSpPr>
          <p:cNvPr id="80" name="组合 79"/>
          <p:cNvGrpSpPr/>
          <p:nvPr/>
        </p:nvGrpSpPr>
        <p:grpSpPr>
          <a:xfrm>
            <a:off x="5103733" y="1638192"/>
            <a:ext cx="478533" cy="393570"/>
            <a:chOff x="5640108" y="966369"/>
            <a:chExt cx="476097" cy="391567"/>
          </a:xfrm>
        </p:grpSpPr>
        <p:sp>
          <p:nvSpPr>
            <p:cNvPr id="81" name="椭圆 80"/>
            <p:cNvSpPr/>
            <p:nvPr/>
          </p:nvSpPr>
          <p:spPr>
            <a:xfrm>
              <a:off x="5673454" y="966369"/>
              <a:ext cx="391567" cy="391567"/>
            </a:xfrm>
            <a:prstGeom prst="ellipse">
              <a:avLst/>
            </a:prstGeom>
            <a:solidFill>
              <a:srgbClr val="1B4367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82" name="文本框 17"/>
            <p:cNvSpPr txBox="1"/>
            <p:nvPr/>
          </p:nvSpPr>
          <p:spPr>
            <a:xfrm>
              <a:off x="5640108" y="975817"/>
              <a:ext cx="476097" cy="3674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altLang="zh-CN" sz="1800" dirty="0">
                  <a:solidFill>
                    <a:schemeClr val="bg1"/>
                  </a:solidFill>
                  <a:cs typeface="+mn-ea"/>
                  <a:sym typeface="+mn-lt"/>
                </a:rPr>
                <a:t>02</a:t>
              </a:r>
            </a:p>
          </p:txBody>
        </p:sp>
      </p:grpSp>
      <p:sp>
        <p:nvSpPr>
          <p:cNvPr id="83" name="文本框 10"/>
          <p:cNvSpPr txBox="1"/>
          <p:nvPr/>
        </p:nvSpPr>
        <p:spPr>
          <a:xfrm>
            <a:off x="5762905" y="2388521"/>
            <a:ext cx="2935136" cy="510778"/>
          </a:xfrm>
          <a:prstGeom prst="roundRect">
            <a:avLst/>
          </a:prstGeom>
          <a:solidFill>
            <a:srgbClr val="1B4367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cs typeface="+mn-ea"/>
                <a:sym typeface="+mn-lt"/>
              </a:rPr>
              <a:t>Basic Task</a:t>
            </a:r>
            <a:endParaRPr lang="zh-CN" altLang="en-US" sz="2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grpSp>
        <p:nvGrpSpPr>
          <p:cNvPr id="84" name="组合 83"/>
          <p:cNvGrpSpPr/>
          <p:nvPr/>
        </p:nvGrpSpPr>
        <p:grpSpPr>
          <a:xfrm>
            <a:off x="5119104" y="2420209"/>
            <a:ext cx="478533" cy="393570"/>
            <a:chOff x="5640108" y="966369"/>
            <a:chExt cx="476097" cy="391567"/>
          </a:xfrm>
        </p:grpSpPr>
        <p:sp>
          <p:nvSpPr>
            <p:cNvPr id="85" name="椭圆 84"/>
            <p:cNvSpPr/>
            <p:nvPr/>
          </p:nvSpPr>
          <p:spPr>
            <a:xfrm>
              <a:off x="5673454" y="966369"/>
              <a:ext cx="391567" cy="391567"/>
            </a:xfrm>
            <a:prstGeom prst="ellipse">
              <a:avLst/>
            </a:prstGeom>
            <a:solidFill>
              <a:srgbClr val="1B4367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86" name="文本框 17"/>
            <p:cNvSpPr txBox="1"/>
            <p:nvPr/>
          </p:nvSpPr>
          <p:spPr>
            <a:xfrm>
              <a:off x="5640108" y="975817"/>
              <a:ext cx="476097" cy="3674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altLang="zh-CN" sz="1800" dirty="0">
                  <a:solidFill>
                    <a:schemeClr val="bg1"/>
                  </a:solidFill>
                  <a:cs typeface="+mn-ea"/>
                  <a:sym typeface="+mn-lt"/>
                </a:rPr>
                <a:t>03</a:t>
              </a:r>
            </a:p>
          </p:txBody>
        </p:sp>
      </p:grpSp>
      <p:sp>
        <p:nvSpPr>
          <p:cNvPr id="4" name="燕尾形 3"/>
          <p:cNvSpPr/>
          <p:nvPr/>
        </p:nvSpPr>
        <p:spPr>
          <a:xfrm>
            <a:off x="4764354" y="803319"/>
            <a:ext cx="256853" cy="448435"/>
          </a:xfrm>
          <a:prstGeom prst="chevron">
            <a:avLst/>
          </a:prstGeom>
          <a:solidFill>
            <a:srgbClr val="1B43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10"/>
          <p:cNvSpPr txBox="1"/>
          <p:nvPr/>
        </p:nvSpPr>
        <p:spPr>
          <a:xfrm>
            <a:off x="5762905" y="3146936"/>
            <a:ext cx="2935136" cy="510778"/>
          </a:xfrm>
          <a:prstGeom prst="roundRect">
            <a:avLst/>
          </a:prstGeom>
          <a:solidFill>
            <a:srgbClr val="1B4367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cs typeface="+mn-ea"/>
                <a:sym typeface="+mn-lt"/>
              </a:rPr>
              <a:t>Advanced Task</a:t>
            </a:r>
            <a:endParaRPr lang="zh-CN" altLang="en-US" sz="2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5102033" y="3200412"/>
            <a:ext cx="478533" cy="393570"/>
            <a:chOff x="5640108" y="966369"/>
            <a:chExt cx="476097" cy="391567"/>
          </a:xfrm>
        </p:grpSpPr>
        <p:sp>
          <p:nvSpPr>
            <p:cNvPr id="23" name="椭圆 22"/>
            <p:cNvSpPr/>
            <p:nvPr/>
          </p:nvSpPr>
          <p:spPr>
            <a:xfrm>
              <a:off x="5673454" y="966369"/>
              <a:ext cx="391567" cy="391567"/>
            </a:xfrm>
            <a:prstGeom prst="ellipse">
              <a:avLst/>
            </a:prstGeom>
            <a:solidFill>
              <a:srgbClr val="1B4367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24" name="文本框 17"/>
            <p:cNvSpPr txBox="1"/>
            <p:nvPr/>
          </p:nvSpPr>
          <p:spPr>
            <a:xfrm>
              <a:off x="5640108" y="975817"/>
              <a:ext cx="476097" cy="3674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altLang="zh-CN" sz="1800" dirty="0">
                  <a:solidFill>
                    <a:schemeClr val="bg1"/>
                  </a:solidFill>
                  <a:cs typeface="+mn-ea"/>
                  <a:sym typeface="+mn-lt"/>
                </a:rPr>
                <a:t>04</a:t>
              </a:r>
            </a:p>
          </p:txBody>
        </p:sp>
      </p:grpSp>
      <p:sp>
        <p:nvSpPr>
          <p:cNvPr id="27" name="文本框 10"/>
          <p:cNvSpPr txBox="1"/>
          <p:nvPr/>
        </p:nvSpPr>
        <p:spPr>
          <a:xfrm>
            <a:off x="5762906" y="3928884"/>
            <a:ext cx="2935135" cy="510778"/>
          </a:xfrm>
          <a:prstGeom prst="roundRect">
            <a:avLst/>
          </a:prstGeom>
          <a:solidFill>
            <a:srgbClr val="1B4367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cs typeface="+mn-ea"/>
                <a:sym typeface="+mn-lt"/>
              </a:rPr>
              <a:t>Q&amp;A</a:t>
            </a:r>
          </a:p>
        </p:txBody>
      </p:sp>
      <p:grpSp>
        <p:nvGrpSpPr>
          <p:cNvPr id="28" name="组合 27"/>
          <p:cNvGrpSpPr/>
          <p:nvPr/>
        </p:nvGrpSpPr>
        <p:grpSpPr>
          <a:xfrm>
            <a:off x="5102032" y="3990111"/>
            <a:ext cx="478533" cy="393570"/>
            <a:chOff x="5640108" y="966369"/>
            <a:chExt cx="476097" cy="391567"/>
          </a:xfrm>
        </p:grpSpPr>
        <p:sp>
          <p:nvSpPr>
            <p:cNvPr id="29" name="椭圆 28"/>
            <p:cNvSpPr/>
            <p:nvPr/>
          </p:nvSpPr>
          <p:spPr>
            <a:xfrm>
              <a:off x="5673454" y="966369"/>
              <a:ext cx="391567" cy="391567"/>
            </a:xfrm>
            <a:prstGeom prst="ellipse">
              <a:avLst/>
            </a:prstGeom>
            <a:solidFill>
              <a:srgbClr val="1B4367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30" name="文本框 17"/>
            <p:cNvSpPr txBox="1"/>
            <p:nvPr/>
          </p:nvSpPr>
          <p:spPr>
            <a:xfrm>
              <a:off x="5640108" y="975817"/>
              <a:ext cx="476097" cy="3674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altLang="zh-CN" sz="1800" dirty="0">
                  <a:solidFill>
                    <a:schemeClr val="bg1"/>
                  </a:solidFill>
                  <a:cs typeface="+mn-ea"/>
                  <a:sym typeface="+mn-lt"/>
                </a:rPr>
                <a:t>05</a:t>
              </a:r>
            </a:p>
          </p:txBody>
        </p:sp>
      </p:grpSp>
      <p:sp>
        <p:nvSpPr>
          <p:cNvPr id="7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</p:spPr>
        <p:txBody>
          <a:bodyPr/>
          <a:lstStyle/>
          <a:p>
            <a:r>
              <a:rPr lang="en-US" altLang="zh-CN" dirty="0"/>
              <a:t>EE313: Wireless Communications</a:t>
            </a:r>
          </a:p>
        </p:txBody>
      </p:sp>
      <p:sp>
        <p:nvSpPr>
          <p:cNvPr id="8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2</a:t>
            </a:fld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500"/>
                            </p:stCondLst>
                            <p:childTnLst>
                              <p:par>
                                <p:cTn id="4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000"/>
                            </p:stCondLst>
                            <p:childTnLst>
                              <p:par>
                                <p:cTn id="54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4500"/>
                            </p:stCondLst>
                            <p:childTnLst>
                              <p:par>
                                <p:cTn id="62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0"/>
                            </p:stCondLst>
                            <p:childTnLst>
                              <p:par>
                                <p:cTn id="67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500"/>
                            </p:stCondLst>
                            <p:childTnLst>
                              <p:par>
                                <p:cTn id="7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3" grpId="0"/>
      <p:bldP spid="79" grpId="0" animBg="1"/>
      <p:bldP spid="83" grpId="0" animBg="1"/>
      <p:bldP spid="4" grpId="0" animBg="1"/>
      <p:bldP spid="21" grpId="0" animBg="1"/>
      <p:bldP spid="27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5"/>
          <p:cNvSpPr txBox="1"/>
          <p:nvPr/>
        </p:nvSpPr>
        <p:spPr>
          <a:xfrm>
            <a:off x="554370" y="176247"/>
            <a:ext cx="2545669" cy="53091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" panose="02040503050406030204" pitchFamily="18" charset="0"/>
              <a:ea typeface="微软雅黑" panose="020B0503020204020204" charset="-122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OFDM Receiver</a:t>
            </a:r>
            <a:endParaRPr kumimoji="0" lang="zh-CN" altLang="en-US" sz="1700" b="1" i="0" u="sng" strike="noStrike" kern="1200" cap="none" spc="0" normalizeH="0" baseline="0" noProof="0" dirty="0">
              <a:ln>
                <a:noFill/>
              </a:ln>
              <a:solidFill>
                <a:srgbClr val="1B4367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4" name="页脚占位符 3"/>
          <p:cNvSpPr txBox="1"/>
          <p:nvPr/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EE313: Wireless Communications</a:t>
            </a:r>
          </a:p>
        </p:txBody>
      </p:sp>
      <p:sp>
        <p:nvSpPr>
          <p:cNvPr id="5" name="灯片编号占位符 4"/>
          <p:cNvSpPr txBox="1"/>
          <p:nvPr/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D9BB5D0-35E4-459D-AEF3-FE4D7C45CC19}" type="slidenum">
              <a:rPr kumimoji="0" lang="zh-CN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20</a:t>
            </a:fld>
            <a:endParaRPr kumimoji="0" lang="zh-CN" alt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321080" y="954958"/>
            <a:ext cx="45018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951" y="911089"/>
            <a:ext cx="7337502" cy="128941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5545" y="2489811"/>
            <a:ext cx="5462416" cy="227745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5"/>
          <p:cNvSpPr txBox="1"/>
          <p:nvPr/>
        </p:nvSpPr>
        <p:spPr>
          <a:xfrm>
            <a:off x="554370" y="176247"/>
            <a:ext cx="2545669" cy="53091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" panose="02040503050406030204" pitchFamily="18" charset="0"/>
              <a:ea typeface="微软雅黑" panose="020B0503020204020204" charset="-122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OFDM Receiver</a:t>
            </a:r>
            <a:endParaRPr kumimoji="0" lang="zh-CN" altLang="en-US" sz="1700" b="1" i="0" u="sng" strike="noStrike" kern="1200" cap="none" spc="0" normalizeH="0" baseline="0" noProof="0" dirty="0">
              <a:ln>
                <a:noFill/>
              </a:ln>
              <a:solidFill>
                <a:srgbClr val="1B4367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4" name="页脚占位符 3"/>
          <p:cNvSpPr txBox="1"/>
          <p:nvPr/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EE313: Wireless Communications</a:t>
            </a:r>
          </a:p>
        </p:txBody>
      </p:sp>
      <p:sp>
        <p:nvSpPr>
          <p:cNvPr id="5" name="灯片编号占位符 4"/>
          <p:cNvSpPr txBox="1"/>
          <p:nvPr/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D9BB5D0-35E4-459D-AEF3-FE4D7C45CC19}" type="slidenum">
              <a:rPr kumimoji="0" lang="zh-CN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21</a:t>
            </a:fld>
            <a:endParaRPr kumimoji="0" lang="zh-CN" alt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321080" y="954958"/>
            <a:ext cx="45018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667" y="707162"/>
            <a:ext cx="7768683" cy="2277452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1460677" y="2984614"/>
            <a:ext cx="6222646" cy="18401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en-US" altLang="zh-CN" sz="1600" dirty="0">
                <a:solidFill>
                  <a:srgbClr val="1B4367"/>
                </a:solidFill>
                <a:cs typeface="+mn-ea"/>
              </a:rPr>
              <a:t>Convert serial input stream to parallel stream, size = </a:t>
            </a:r>
            <a:r>
              <a:rPr lang="en-US" altLang="zh-CN" sz="1600" dirty="0" err="1">
                <a:solidFill>
                  <a:srgbClr val="1B4367"/>
                </a:solidFill>
                <a:cs typeface="+mn-ea"/>
              </a:rPr>
              <a:t>N+Lc</a:t>
            </a:r>
            <a:endParaRPr lang="en-US" altLang="zh-CN" sz="1600" dirty="0">
              <a:solidFill>
                <a:srgbClr val="1B4367"/>
              </a:solidFill>
              <a:cs typeface="+mn-ea"/>
            </a:endParaRP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en-US" altLang="zh-CN" sz="1600" dirty="0">
                <a:solidFill>
                  <a:srgbClr val="1B4367"/>
                </a:solidFill>
                <a:cs typeface="+mn-ea"/>
              </a:rPr>
              <a:t>Remove cycle prefix</a:t>
            </a:r>
            <a:r>
              <a:rPr lang="zh-CN" altLang="en-US" sz="1600" dirty="0">
                <a:solidFill>
                  <a:srgbClr val="1B4367"/>
                </a:solidFill>
                <a:cs typeface="+mn-ea"/>
              </a:rPr>
              <a:t>， </a:t>
            </a:r>
            <a:r>
              <a:rPr lang="en-US" altLang="zh-CN" sz="1600" dirty="0">
                <a:solidFill>
                  <a:srgbClr val="1B4367"/>
                </a:solidFill>
                <a:cs typeface="+mn-ea"/>
              </a:rPr>
              <a:t>size=N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en-US" altLang="zh-CN" sz="1600" dirty="0">
                <a:solidFill>
                  <a:srgbClr val="1B4367"/>
                </a:solidFill>
                <a:cs typeface="+mn-ea"/>
              </a:rPr>
              <a:t>Perform N FFT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en-US" altLang="zh-CN" sz="1600" dirty="0">
                <a:solidFill>
                  <a:srgbClr val="1B4367"/>
                </a:solidFill>
                <a:cs typeface="+mn-ea"/>
              </a:rPr>
              <a:t>Apply frequency domain </a:t>
            </a:r>
            <a:r>
              <a:rPr lang="en-US" altLang="zh-CN" sz="1600" dirty="0" err="1">
                <a:solidFill>
                  <a:srgbClr val="1B4367"/>
                </a:solidFill>
                <a:cs typeface="+mn-ea"/>
              </a:rPr>
              <a:t>equalizier</a:t>
            </a:r>
            <a:endParaRPr lang="en-US" altLang="zh-CN" sz="1600" dirty="0">
              <a:solidFill>
                <a:srgbClr val="1B4367"/>
              </a:solidFill>
              <a:cs typeface="+mn-ea"/>
            </a:endParaRP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en-US" altLang="zh-CN" sz="1600" dirty="0">
                <a:solidFill>
                  <a:srgbClr val="1B4367"/>
                </a:solidFill>
                <a:cs typeface="+mn-ea"/>
              </a:rPr>
              <a:t>Remove null tones</a:t>
            </a:r>
            <a:r>
              <a:rPr lang="zh-CN" altLang="en-US" sz="1600" dirty="0">
                <a:solidFill>
                  <a:srgbClr val="1B4367"/>
                </a:solidFill>
                <a:cs typeface="+mn-ea"/>
              </a:rPr>
              <a:t>，</a:t>
            </a:r>
            <a:r>
              <a:rPr lang="en-US" altLang="zh-CN" sz="1600" dirty="0">
                <a:solidFill>
                  <a:srgbClr val="1B4367"/>
                </a:solidFill>
                <a:cs typeface="+mn-ea"/>
              </a:rPr>
              <a:t>size =N-k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en-US" altLang="zh-CN" sz="1600" dirty="0">
                <a:solidFill>
                  <a:srgbClr val="1B4367"/>
                </a:solidFill>
                <a:cs typeface="+mn-ea"/>
              </a:rPr>
              <a:t>Convert parallel stream to serial stream</a:t>
            </a:r>
            <a:endParaRPr lang="zh-CN" altLang="en-US" sz="1600" dirty="0">
              <a:solidFill>
                <a:srgbClr val="1B4367"/>
              </a:solidFill>
              <a:cs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screen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椭圆 101"/>
          <p:cNvSpPr/>
          <p:nvPr/>
        </p:nvSpPr>
        <p:spPr>
          <a:xfrm>
            <a:off x="3764450" y="1071722"/>
            <a:ext cx="1500028" cy="1500028"/>
          </a:xfrm>
          <a:prstGeom prst="ellipse">
            <a:avLst/>
          </a:prstGeom>
          <a:solidFill>
            <a:srgbClr val="1B43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文本框 11"/>
          <p:cNvSpPr txBox="1"/>
          <p:nvPr/>
        </p:nvSpPr>
        <p:spPr>
          <a:xfrm>
            <a:off x="1899012" y="2629427"/>
            <a:ext cx="5345975" cy="59247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en-US" altLang="zh-CN" sz="3400" b="1" dirty="0">
                <a:solidFill>
                  <a:srgbClr val="1B4367"/>
                </a:solidFill>
                <a:cs typeface="+mn-ea"/>
                <a:sym typeface="+mn-lt"/>
              </a:rPr>
              <a:t>Basic Task </a:t>
            </a:r>
            <a:endParaRPr lang="zh-CN" altLang="en-US" sz="3400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sp>
        <p:nvSpPr>
          <p:cNvPr id="105" name="文本框 11"/>
          <p:cNvSpPr txBox="1"/>
          <p:nvPr/>
        </p:nvSpPr>
        <p:spPr>
          <a:xfrm>
            <a:off x="3648017" y="1575042"/>
            <a:ext cx="1732894" cy="83756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altLang="zh-CN" sz="5400" dirty="0">
                <a:solidFill>
                  <a:schemeClr val="bg1"/>
                </a:solidFill>
                <a:cs typeface="+mn-ea"/>
                <a:sym typeface="+mn-lt"/>
              </a:rPr>
              <a:t>03</a:t>
            </a:r>
            <a:endParaRPr lang="zh-CN" altLang="en-US" sz="5400" dirty="0">
              <a:solidFill>
                <a:schemeClr val="bg1"/>
              </a:solidFill>
              <a:cs typeface="+mn-ea"/>
              <a:sym typeface="+mn-lt"/>
            </a:endParaRPr>
          </a:p>
          <a:p>
            <a:pPr algn="ctr">
              <a:lnSpc>
                <a:spcPts val="3000"/>
              </a:lnSpc>
            </a:pPr>
            <a:r>
              <a:rPr lang="en-US" altLang="zh-CN" sz="2400" dirty="0">
                <a:solidFill>
                  <a:schemeClr val="bg1"/>
                </a:solidFill>
                <a:cs typeface="+mn-ea"/>
                <a:sym typeface="+mn-lt"/>
              </a:rPr>
              <a:t>PART </a:t>
            </a:r>
          </a:p>
        </p:txBody>
      </p:sp>
      <p:sp>
        <p:nvSpPr>
          <p:cNvPr id="2" name="页脚占位符 3"/>
          <p:cNvSpPr txBox="1"/>
          <p:nvPr/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900" dirty="0">
                <a:solidFill>
                  <a:schemeClr val="tx1">
                    <a:tint val="75000"/>
                  </a:schemeClr>
                </a:solidFill>
              </a:rPr>
              <a:t>EE313: Wireless Communications</a:t>
            </a:r>
          </a:p>
        </p:txBody>
      </p:sp>
      <p:sp>
        <p:nvSpPr>
          <p:cNvPr id="3" name="灯片编号占位符 4"/>
          <p:cNvSpPr txBox="1"/>
          <p:nvPr/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7D9BB5D0-35E4-459D-AEF3-FE4D7C45CC19}" type="slidenum">
              <a:rPr lang="zh-CN" altLang="en-US" sz="900">
                <a:solidFill>
                  <a:schemeClr val="tx1">
                    <a:tint val="75000"/>
                  </a:schemeClr>
                </a:solidFill>
              </a:rPr>
              <a:t>22</a:t>
            </a:fld>
            <a:endParaRPr lang="zh-CN" altLang="en-US" sz="900" dirty="0">
              <a:solidFill>
                <a:schemeClr val="tx1">
                  <a:tint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6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 tmFilter="0,0; .5, 1; 1, 1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" grpId="0" bldLvl="0" animBg="1"/>
      <p:bldP spid="103" grpId="0"/>
      <p:bldP spid="10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5"/>
          <p:cNvSpPr txBox="1"/>
          <p:nvPr/>
        </p:nvSpPr>
        <p:spPr>
          <a:xfrm>
            <a:off x="554355" y="176530"/>
            <a:ext cx="6383655" cy="51435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" panose="02040503050406030204" pitchFamily="18" charset="0"/>
              <a:ea typeface="微软雅黑" panose="020B0503020204020204" charset="-122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700" b="1" i="0" u="sng" strike="noStrike" kern="1200" cap="none" spc="0" normalizeH="0" baseline="0" noProof="0" dirty="0">
                <a:ln>
                  <a:noFill/>
                </a:ln>
                <a:solidFill>
                  <a:srgbClr val="1B4367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Task1: Programming for OFDM Transceiver</a:t>
            </a:r>
          </a:p>
        </p:txBody>
      </p:sp>
      <p:sp>
        <p:nvSpPr>
          <p:cNvPr id="4" name="页脚占位符 3"/>
          <p:cNvSpPr txBox="1"/>
          <p:nvPr/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EE313: Wireless Communications</a:t>
            </a:r>
          </a:p>
        </p:txBody>
      </p:sp>
      <p:sp>
        <p:nvSpPr>
          <p:cNvPr id="5" name="灯片编号占位符 4"/>
          <p:cNvSpPr txBox="1"/>
          <p:nvPr/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D9BB5D0-35E4-459D-AEF3-FE4D7C45CC19}" type="slidenum">
              <a:rPr kumimoji="0" lang="zh-CN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23</a:t>
            </a:fld>
            <a:endParaRPr kumimoji="0" lang="zh-CN" alt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rcRect t="19644" b="10573"/>
          <a:stretch>
            <a:fillRect/>
          </a:stretch>
        </p:blipFill>
        <p:spPr>
          <a:xfrm>
            <a:off x="1543685" y="905510"/>
            <a:ext cx="7433945" cy="159258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4350" y="2763520"/>
            <a:ext cx="5427345" cy="2277745"/>
          </a:xfrm>
          <a:prstGeom prst="rect">
            <a:avLst/>
          </a:prstGeom>
        </p:spPr>
      </p:pic>
      <p:sp>
        <p:nvSpPr>
          <p:cNvPr id="6" name="文本框 15"/>
          <p:cNvSpPr txBox="1"/>
          <p:nvPr/>
        </p:nvSpPr>
        <p:spPr>
          <a:xfrm>
            <a:off x="119393" y="1384213"/>
            <a:ext cx="1258793" cy="635174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OFDM</a:t>
            </a:r>
            <a:endParaRPr lang="en-US" altLang="zh-CN" sz="1600" dirty="0">
              <a:solidFill>
                <a:srgbClr val="5B9BD5">
                  <a:lumMod val="50000"/>
                </a:srgb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0" marR="0" lvl="0" indent="0" algn="ctr" defTabSz="6858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Transmitter</a:t>
            </a:r>
          </a:p>
        </p:txBody>
      </p:sp>
      <p:sp>
        <p:nvSpPr>
          <p:cNvPr id="7" name="文本框 15"/>
          <p:cNvSpPr txBox="1"/>
          <p:nvPr/>
        </p:nvSpPr>
        <p:spPr>
          <a:xfrm>
            <a:off x="263777" y="3584805"/>
            <a:ext cx="970027" cy="635174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en-US" altLang="zh-CN" sz="1600" dirty="0">
                <a:solidFill>
                  <a:srgbClr val="5B9BD5">
                    <a:lumMod val="50000"/>
                  </a:srgb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OFDM </a:t>
            </a:r>
          </a:p>
          <a:p>
            <a:pPr algn="ctr">
              <a:lnSpc>
                <a:spcPct val="120000"/>
              </a:lnSpc>
              <a:defRPr/>
            </a:pPr>
            <a:r>
              <a:rPr lang="en-US" altLang="zh-CN" sz="1600" dirty="0">
                <a:solidFill>
                  <a:srgbClr val="5B9BD5">
                    <a:lumMod val="50000"/>
                  </a:srgb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Receiver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200"/>
                            </p:stCondLst>
                            <p:childTnLst>
                              <p:par>
                                <p:cTn id="13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 tmFilter="0,0; .5, 1; 1, 1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400"/>
                            </p:stCondLst>
                            <p:childTnLst>
                              <p:par>
                                <p:cTn id="2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 tmFilter="0,0; .5, 1; 1, 1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5"/>
          <p:cNvSpPr txBox="1"/>
          <p:nvPr/>
        </p:nvSpPr>
        <p:spPr>
          <a:xfrm>
            <a:off x="554355" y="176530"/>
            <a:ext cx="7811135" cy="103759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" panose="02040503050406030204" pitchFamily="18" charset="0"/>
              <a:ea typeface="微软雅黑" panose="020B0503020204020204" charset="-122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700" b="1" i="0" u="sng" strike="noStrike" kern="1200" cap="none" spc="0" normalizeH="0" baseline="0" noProof="0" dirty="0">
                <a:ln>
                  <a:noFill/>
                </a:ln>
                <a:solidFill>
                  <a:srgbClr val="1B4367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Task2: Frequency Selectivity of Wireless Channels——Simulation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700" b="1" i="0" u="sng" strike="noStrike" kern="1200" cap="none" spc="0" normalizeH="0" baseline="0" noProof="0" dirty="0">
              <a:ln>
                <a:noFill/>
              </a:ln>
              <a:solidFill>
                <a:srgbClr val="1B4367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700" b="1" i="0" u="sng" strike="noStrike" kern="1200" cap="none" spc="0" normalizeH="0" baseline="0" noProof="0" dirty="0">
              <a:ln>
                <a:noFill/>
              </a:ln>
              <a:solidFill>
                <a:srgbClr val="1B4367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4" name="页脚占位符 3"/>
          <p:cNvSpPr txBox="1"/>
          <p:nvPr/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EE313: Wireless Communications</a:t>
            </a:r>
          </a:p>
        </p:txBody>
      </p:sp>
      <p:sp>
        <p:nvSpPr>
          <p:cNvPr id="5" name="灯片编号占位符 4"/>
          <p:cNvSpPr txBox="1"/>
          <p:nvPr/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D9BB5D0-35E4-459D-AEF3-FE4D7C45CC19}" type="slidenum">
              <a:rPr kumimoji="0" lang="zh-CN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24</a:t>
            </a:fld>
            <a:endParaRPr kumimoji="0" lang="zh-CN" alt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pic>
        <p:nvPicPr>
          <p:cNvPr id="3" name="图片 2" descr="Task1_400kHz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215" y="1285240"/>
            <a:ext cx="2492375" cy="2470150"/>
          </a:xfrm>
          <a:prstGeom prst="rect">
            <a:avLst/>
          </a:prstGeom>
        </p:spPr>
      </p:pic>
      <p:pic>
        <p:nvPicPr>
          <p:cNvPr id="6" name="图片 5" descr="Task1_800kHz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5970" y="1299210"/>
            <a:ext cx="2455545" cy="2461895"/>
          </a:xfrm>
          <a:prstGeom prst="rect">
            <a:avLst/>
          </a:prstGeom>
        </p:spPr>
      </p:pic>
      <p:pic>
        <p:nvPicPr>
          <p:cNvPr id="7" name="图片 6" descr="Task1_1MHz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9180" y="1266825"/>
            <a:ext cx="2467610" cy="250253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636905" y="3982085"/>
            <a:ext cx="2231390" cy="33718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1B4367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SampleRate=400KHz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3456305" y="3982085"/>
            <a:ext cx="2231390" cy="33718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1B4367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SampleRate=800KHz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6370955" y="3982085"/>
            <a:ext cx="2062480" cy="33718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1B4367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SampleRate=1MHz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5"/>
          <p:cNvSpPr txBox="1"/>
          <p:nvPr/>
        </p:nvSpPr>
        <p:spPr>
          <a:xfrm>
            <a:off x="554355" y="176530"/>
            <a:ext cx="7811135" cy="103759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" panose="02040503050406030204" pitchFamily="18" charset="0"/>
              <a:ea typeface="微软雅黑" panose="020B0503020204020204" charset="-122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700" b="1" i="0" u="sng" strike="noStrike" kern="1200" cap="none" spc="0" normalizeH="0" baseline="0" noProof="0" dirty="0">
                <a:ln>
                  <a:noFill/>
                </a:ln>
                <a:solidFill>
                  <a:srgbClr val="1B4367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Task2: Frequency Selectivity of Wireless Channels——Simulation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700" b="1" i="0" u="sng" strike="noStrike" kern="1200" cap="none" spc="0" normalizeH="0" baseline="0" noProof="0" dirty="0">
              <a:ln>
                <a:noFill/>
              </a:ln>
              <a:solidFill>
                <a:srgbClr val="1B4367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700" b="1" i="0" u="sng" strike="noStrike" kern="1200" cap="none" spc="0" normalizeH="0" baseline="0" noProof="0" dirty="0">
              <a:ln>
                <a:noFill/>
              </a:ln>
              <a:solidFill>
                <a:srgbClr val="1B4367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4" name="页脚占位符 3"/>
          <p:cNvSpPr txBox="1"/>
          <p:nvPr/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EE313: Wireless Communications</a:t>
            </a:r>
          </a:p>
        </p:txBody>
      </p:sp>
      <p:sp>
        <p:nvSpPr>
          <p:cNvPr id="5" name="灯片编号占位符 4"/>
          <p:cNvSpPr txBox="1"/>
          <p:nvPr/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D9BB5D0-35E4-459D-AEF3-FE4D7C45CC19}" type="slidenum">
              <a:rPr kumimoji="0" lang="zh-CN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25</a:t>
            </a:fld>
            <a:endParaRPr kumimoji="0" lang="zh-CN" alt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pic>
        <p:nvPicPr>
          <p:cNvPr id="8" name="图片 7" descr="Task1_2MHz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140" y="1316990"/>
            <a:ext cx="2456180" cy="2468245"/>
          </a:xfrm>
          <a:prstGeom prst="rect">
            <a:avLst/>
          </a:prstGeom>
        </p:spPr>
      </p:pic>
      <p:pic>
        <p:nvPicPr>
          <p:cNvPr id="9" name="图片 8" descr="Task1_4MHz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5495" y="1310640"/>
            <a:ext cx="2481580" cy="2481580"/>
          </a:xfrm>
          <a:prstGeom prst="rect">
            <a:avLst/>
          </a:prstGeom>
        </p:spPr>
      </p:pic>
      <p:pic>
        <p:nvPicPr>
          <p:cNvPr id="10" name="图片 9" descr="Task1_5MHz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8870" y="1280160"/>
            <a:ext cx="2487930" cy="251206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636905" y="3982085"/>
            <a:ext cx="2062480" cy="33718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1B4367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SampleRate=2MHz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3540760" y="3982085"/>
            <a:ext cx="2062480" cy="33718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1B4367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SampleRate=4MHz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6457950" y="3982085"/>
            <a:ext cx="2062480" cy="33718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1B4367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SampleRate=5MHz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5"/>
          <p:cNvSpPr txBox="1"/>
          <p:nvPr/>
        </p:nvSpPr>
        <p:spPr>
          <a:xfrm>
            <a:off x="554355" y="176530"/>
            <a:ext cx="8404860" cy="103759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" panose="02040503050406030204" pitchFamily="18" charset="0"/>
              <a:ea typeface="微软雅黑" panose="020B0503020204020204" charset="-122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700" b="1" i="0" u="sng" strike="noStrike" kern="1200" cap="none" spc="0" normalizeH="0" baseline="0" noProof="0" dirty="0">
                <a:ln>
                  <a:noFill/>
                </a:ln>
                <a:solidFill>
                  <a:srgbClr val="1B4367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Task2: Frequency Selectivity of Wireless Channels——USRP </a:t>
            </a:r>
            <a:r>
              <a:rPr kumimoji="0" lang="en-US" altLang="zh-CN" sz="1700" b="1" i="0" u="sng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Experiment</a:t>
            </a:r>
            <a:endParaRPr kumimoji="0" lang="en-US" altLang="zh-CN" sz="1700" b="1" i="0" u="sng" strike="noStrike" kern="1200" cap="none" spc="0" normalizeH="0" baseline="0" noProof="0" dirty="0">
              <a:ln>
                <a:noFill/>
              </a:ln>
              <a:solidFill>
                <a:srgbClr val="1B4367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700" b="1" i="0" u="sng" strike="noStrike" kern="1200" cap="none" spc="0" normalizeH="0" baseline="0" noProof="0" dirty="0">
              <a:ln>
                <a:noFill/>
              </a:ln>
              <a:solidFill>
                <a:srgbClr val="1B4367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700" b="1" i="0" u="sng" strike="noStrike" kern="1200" cap="none" spc="0" normalizeH="0" baseline="0" noProof="0" dirty="0">
              <a:ln>
                <a:noFill/>
              </a:ln>
              <a:solidFill>
                <a:srgbClr val="1B4367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4" name="页脚占位符 3"/>
          <p:cNvSpPr txBox="1"/>
          <p:nvPr/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EE313: Wireless Communications</a:t>
            </a:r>
          </a:p>
        </p:txBody>
      </p:sp>
      <p:sp>
        <p:nvSpPr>
          <p:cNvPr id="5" name="灯片编号占位符 4"/>
          <p:cNvSpPr txBox="1"/>
          <p:nvPr/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D9BB5D0-35E4-459D-AEF3-FE4D7C45CC19}" type="slidenum">
              <a:rPr kumimoji="0" lang="zh-CN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26</a:t>
            </a:fld>
            <a:endParaRPr kumimoji="0" lang="zh-CN" alt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36905" y="3982085"/>
            <a:ext cx="2231390" cy="33718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1B4367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SampleRate=400KHz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3456305" y="3982085"/>
            <a:ext cx="2231390" cy="33718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1B4367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SampleRate=800KHz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6370955" y="3982085"/>
            <a:ext cx="2062480" cy="33718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1B4367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SampleRate=1MHz</a:t>
            </a:r>
          </a:p>
        </p:txBody>
      </p:sp>
      <p:pic>
        <p:nvPicPr>
          <p:cNvPr id="8" name="图片 7" descr="Task1_400kHz"/>
          <p:cNvPicPr>
            <a:picLocks noChangeAspect="1"/>
          </p:cNvPicPr>
          <p:nvPr/>
        </p:nvPicPr>
        <p:blipFill>
          <a:blip r:embed="rId2"/>
          <a:srcRect t="11720"/>
          <a:stretch>
            <a:fillRect/>
          </a:stretch>
        </p:blipFill>
        <p:spPr>
          <a:xfrm>
            <a:off x="394335" y="1518920"/>
            <a:ext cx="2555240" cy="2214245"/>
          </a:xfrm>
          <a:prstGeom prst="rect">
            <a:avLst/>
          </a:prstGeom>
        </p:spPr>
      </p:pic>
      <p:pic>
        <p:nvPicPr>
          <p:cNvPr id="9" name="图片 8" descr="Task1_800kHz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7075" y="1532255"/>
            <a:ext cx="2581910" cy="2213610"/>
          </a:xfrm>
          <a:prstGeom prst="rect">
            <a:avLst/>
          </a:prstGeom>
        </p:spPr>
      </p:pic>
      <p:pic>
        <p:nvPicPr>
          <p:cNvPr id="10" name="图片 9" descr="Task1_1MHz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5850" y="1505585"/>
            <a:ext cx="2559050" cy="22529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5"/>
          <p:cNvSpPr txBox="1"/>
          <p:nvPr/>
        </p:nvSpPr>
        <p:spPr>
          <a:xfrm>
            <a:off x="554355" y="176530"/>
            <a:ext cx="8476615" cy="129921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" panose="02040503050406030204" pitchFamily="18" charset="0"/>
              <a:ea typeface="微软雅黑" panose="020B0503020204020204" charset="-122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700" b="1" i="0" u="sng" strike="noStrike" kern="1200" cap="none" spc="0" normalizeH="0" baseline="0" noProof="0" dirty="0">
                <a:ln>
                  <a:noFill/>
                </a:ln>
                <a:solidFill>
                  <a:srgbClr val="1B4367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Task2: Frequency Selectivity of Wireless Channels——USRP </a:t>
            </a:r>
            <a:r>
              <a:rPr kumimoji="0" lang="en-US" altLang="zh-CN" sz="1700" b="1" i="0" u="sng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Experiment</a:t>
            </a:r>
            <a:endParaRPr kumimoji="0" lang="en-US" altLang="zh-CN" sz="1700" b="1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50000"/>
                </a:srgb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700" b="1" i="0" u="sng" strike="noStrike" kern="1200" cap="none" spc="0" normalizeH="0" baseline="0" noProof="0" dirty="0">
              <a:ln>
                <a:noFill/>
              </a:ln>
              <a:solidFill>
                <a:srgbClr val="1B4367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700" b="1" i="0" u="sng" strike="noStrike" kern="1200" cap="none" spc="0" normalizeH="0" baseline="0" noProof="0" dirty="0">
              <a:ln>
                <a:noFill/>
              </a:ln>
              <a:solidFill>
                <a:srgbClr val="1B4367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700" b="1" i="0" u="sng" strike="noStrike" kern="1200" cap="none" spc="0" normalizeH="0" baseline="0" noProof="0" dirty="0">
              <a:ln>
                <a:noFill/>
              </a:ln>
              <a:solidFill>
                <a:srgbClr val="1B4367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4" name="页脚占位符 3"/>
          <p:cNvSpPr txBox="1"/>
          <p:nvPr/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EE313: Wireless Communications</a:t>
            </a:r>
          </a:p>
        </p:txBody>
      </p:sp>
      <p:sp>
        <p:nvSpPr>
          <p:cNvPr id="5" name="灯片编号占位符 4"/>
          <p:cNvSpPr txBox="1"/>
          <p:nvPr/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D9BB5D0-35E4-459D-AEF3-FE4D7C45CC19}" type="slidenum">
              <a:rPr kumimoji="0" lang="zh-CN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27</a:t>
            </a:fld>
            <a:endParaRPr kumimoji="0" lang="zh-CN" alt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36905" y="3982085"/>
            <a:ext cx="2062480" cy="33718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1B4367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SampleRate=2MHz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3540760" y="3982085"/>
            <a:ext cx="2062480" cy="33718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1B4367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SampleRate=4MHz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6457950" y="3982085"/>
            <a:ext cx="2062480" cy="33718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1B4367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SampleRate=5MHz</a:t>
            </a:r>
          </a:p>
        </p:txBody>
      </p:sp>
      <p:pic>
        <p:nvPicPr>
          <p:cNvPr id="3" name="图片 2" descr="Task1_2MHz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875" y="1325880"/>
            <a:ext cx="2491740" cy="2491740"/>
          </a:xfrm>
          <a:prstGeom prst="rect">
            <a:avLst/>
          </a:prstGeom>
        </p:spPr>
      </p:pic>
      <p:pic>
        <p:nvPicPr>
          <p:cNvPr id="6" name="图片 5" descr="Task1_4MHz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1525" y="1325880"/>
            <a:ext cx="2496820" cy="2550160"/>
          </a:xfrm>
          <a:prstGeom prst="rect">
            <a:avLst/>
          </a:prstGeom>
        </p:spPr>
      </p:pic>
      <p:pic>
        <p:nvPicPr>
          <p:cNvPr id="7" name="图片 6" descr="Task1_5MHz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3950" y="1325880"/>
            <a:ext cx="2473960" cy="24917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5"/>
          <p:cNvSpPr txBox="1"/>
          <p:nvPr/>
        </p:nvSpPr>
        <p:spPr>
          <a:xfrm>
            <a:off x="554355" y="176530"/>
            <a:ext cx="6358890" cy="51435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" panose="02040503050406030204" pitchFamily="18" charset="0"/>
              <a:ea typeface="微软雅黑" panose="020B0503020204020204" charset="-122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700" b="1" i="0" u="sng" strike="noStrike" kern="1200" cap="none" spc="0" normalizeH="0" baseline="0" noProof="0" dirty="0">
                <a:ln>
                  <a:noFill/>
                </a:ln>
                <a:solidFill>
                  <a:srgbClr val="1B4367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Task3: Sensitivity to Frequency Offsets——Simulation</a:t>
            </a:r>
          </a:p>
        </p:txBody>
      </p:sp>
      <p:sp>
        <p:nvSpPr>
          <p:cNvPr id="4" name="页脚占位符 3"/>
          <p:cNvSpPr txBox="1"/>
          <p:nvPr/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EE313: Wireless Communications</a:t>
            </a:r>
          </a:p>
        </p:txBody>
      </p:sp>
      <p:sp>
        <p:nvSpPr>
          <p:cNvPr id="5" name="灯片编号占位符 4"/>
          <p:cNvSpPr txBox="1"/>
          <p:nvPr/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D9BB5D0-35E4-459D-AEF3-FE4D7C45CC19}" type="slidenum">
              <a:rPr kumimoji="0" lang="zh-CN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28</a:t>
            </a:fld>
            <a:endParaRPr kumimoji="0" lang="zh-CN" alt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pic>
        <p:nvPicPr>
          <p:cNvPr id="10" name="图片 9" descr="Task2_0Hz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615" y="1422400"/>
            <a:ext cx="2399030" cy="2298065"/>
          </a:xfrm>
          <a:prstGeom prst="rect">
            <a:avLst/>
          </a:prstGeom>
        </p:spPr>
      </p:pic>
      <p:pic>
        <p:nvPicPr>
          <p:cNvPr id="15" name="图片 14" descr="Task2_10Hz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0265" y="1451610"/>
            <a:ext cx="2327910" cy="2268855"/>
          </a:xfrm>
          <a:prstGeom prst="rect">
            <a:avLst/>
          </a:prstGeom>
        </p:spPr>
      </p:pic>
      <p:pic>
        <p:nvPicPr>
          <p:cNvPr id="16" name="图片 15" descr="Task2_20Hz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1250" y="1437640"/>
            <a:ext cx="2334260" cy="226822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509905" y="3955415"/>
            <a:ext cx="2364740" cy="33718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1B4367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Frequency Offset=0Hz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664210" y="831850"/>
            <a:ext cx="2491105" cy="33718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1B4367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Under [10 4 10 4] N=64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3371850" y="3955415"/>
            <a:ext cx="2484120" cy="33718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1B4367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Frequency Offset=10Hz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6191250" y="3955415"/>
            <a:ext cx="2484120" cy="33718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1B4367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Frequency Offset=20Hz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5"/>
          <p:cNvSpPr txBox="1"/>
          <p:nvPr/>
        </p:nvSpPr>
        <p:spPr>
          <a:xfrm>
            <a:off x="554355" y="176530"/>
            <a:ext cx="6358890" cy="51435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" panose="02040503050406030204" pitchFamily="18" charset="0"/>
              <a:ea typeface="微软雅黑" panose="020B0503020204020204" charset="-122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700" b="1" i="0" u="sng" strike="noStrike" kern="1200" cap="none" spc="0" normalizeH="0" baseline="0" noProof="0" dirty="0">
                <a:ln>
                  <a:noFill/>
                </a:ln>
                <a:solidFill>
                  <a:srgbClr val="1B4367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Task3: Sensitivity to Frequency Offsets——Simulation</a:t>
            </a:r>
          </a:p>
        </p:txBody>
      </p:sp>
      <p:sp>
        <p:nvSpPr>
          <p:cNvPr id="4" name="页脚占位符 3"/>
          <p:cNvSpPr txBox="1"/>
          <p:nvPr/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EE313: Wireless Communications</a:t>
            </a:r>
          </a:p>
        </p:txBody>
      </p:sp>
      <p:sp>
        <p:nvSpPr>
          <p:cNvPr id="5" name="灯片编号占位符 4"/>
          <p:cNvSpPr txBox="1"/>
          <p:nvPr/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D9BB5D0-35E4-459D-AEF3-FE4D7C45CC19}" type="slidenum">
              <a:rPr kumimoji="0" lang="zh-CN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29</a:t>
            </a:fld>
            <a:endParaRPr kumimoji="0" lang="zh-CN" alt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pic>
        <p:nvPicPr>
          <p:cNvPr id="17" name="图片 16" descr="Task2_30Hz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690" y="1292860"/>
            <a:ext cx="2467610" cy="2397760"/>
          </a:xfrm>
          <a:prstGeom prst="rect">
            <a:avLst/>
          </a:prstGeom>
        </p:spPr>
      </p:pic>
      <p:pic>
        <p:nvPicPr>
          <p:cNvPr id="18" name="图片 17" descr="Task2_200Hz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2425" y="1280160"/>
            <a:ext cx="2512060" cy="242951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1000125" y="3915410"/>
            <a:ext cx="2484120" cy="33718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1B4367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Frequency Offset=30Hz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5432425" y="3915410"/>
            <a:ext cx="2603500" cy="33718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1B4367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Frequency Offset=200Hz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664210" y="831850"/>
            <a:ext cx="2491105" cy="33718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1B4367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Under [10 4 10 4] N=64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screen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3819635" y="1089058"/>
            <a:ext cx="1500028" cy="1500028"/>
          </a:xfrm>
          <a:prstGeom prst="ellipse">
            <a:avLst/>
          </a:prstGeom>
          <a:solidFill>
            <a:srgbClr val="1B43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2483768" y="2709756"/>
            <a:ext cx="4171762" cy="59247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en-US" altLang="zh-CN" sz="3400" b="1" dirty="0">
                <a:solidFill>
                  <a:srgbClr val="1B4367"/>
                </a:solidFill>
                <a:cs typeface="+mn-ea"/>
                <a:sym typeface="+mn-lt"/>
              </a:rPr>
              <a:t>Introduction </a:t>
            </a:r>
            <a:endParaRPr lang="zh-CN" altLang="en-US" sz="3400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sp>
        <p:nvSpPr>
          <p:cNvPr id="95" name="文本框 11"/>
          <p:cNvSpPr txBox="1"/>
          <p:nvPr/>
        </p:nvSpPr>
        <p:spPr>
          <a:xfrm>
            <a:off x="3713476" y="1575042"/>
            <a:ext cx="1732894" cy="81573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altLang="zh-CN" sz="5400" dirty="0">
                <a:solidFill>
                  <a:schemeClr val="bg1"/>
                </a:solidFill>
                <a:cs typeface="+mn-ea"/>
                <a:sym typeface="+mn-lt"/>
              </a:rPr>
              <a:t>01</a:t>
            </a:r>
            <a:endParaRPr lang="zh-CN" altLang="en-US" sz="5400" dirty="0">
              <a:solidFill>
                <a:schemeClr val="bg1"/>
              </a:solidFill>
              <a:cs typeface="+mn-ea"/>
              <a:sym typeface="+mn-lt"/>
            </a:endParaRPr>
          </a:p>
          <a:p>
            <a:pPr algn="ctr">
              <a:lnSpc>
                <a:spcPts val="3000"/>
              </a:lnSpc>
            </a:pPr>
            <a:r>
              <a:rPr lang="en-US" altLang="zh-CN" sz="2400" dirty="0">
                <a:solidFill>
                  <a:schemeClr val="bg1"/>
                </a:solidFill>
                <a:cs typeface="+mn-ea"/>
                <a:sym typeface="+mn-lt"/>
              </a:rPr>
              <a:t>PART </a:t>
            </a:r>
          </a:p>
        </p:txBody>
      </p:sp>
      <p:sp>
        <p:nvSpPr>
          <p:cNvPr id="5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</p:spPr>
        <p:txBody>
          <a:bodyPr/>
          <a:lstStyle/>
          <a:p>
            <a:r>
              <a:rPr lang="en-US" altLang="zh-CN" dirty="0"/>
              <a:t>EE313: Wireless Communications</a:t>
            </a:r>
          </a:p>
        </p:txBody>
      </p:sp>
      <p:sp>
        <p:nvSpPr>
          <p:cNvPr id="6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3</a:t>
            </a:fld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6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 tmFilter="0,0; .5, 1; 1, 1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2" grpId="0"/>
      <p:bldP spid="9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5"/>
          <p:cNvSpPr txBox="1"/>
          <p:nvPr/>
        </p:nvSpPr>
        <p:spPr>
          <a:xfrm>
            <a:off x="554355" y="176530"/>
            <a:ext cx="6358890" cy="51435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" panose="02040503050406030204" pitchFamily="18" charset="0"/>
              <a:ea typeface="微软雅黑" panose="020B0503020204020204" charset="-122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700" b="1" i="0" u="sng" strike="noStrike" kern="1200" cap="none" spc="0" normalizeH="0" baseline="0" noProof="0" dirty="0">
                <a:ln>
                  <a:noFill/>
                </a:ln>
                <a:solidFill>
                  <a:srgbClr val="1B4367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Task3: Sensitivity to Frequency Offsets——Simulation</a:t>
            </a:r>
          </a:p>
        </p:txBody>
      </p:sp>
      <p:sp>
        <p:nvSpPr>
          <p:cNvPr id="4" name="页脚占位符 3"/>
          <p:cNvSpPr txBox="1"/>
          <p:nvPr/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EE313: Wireless Communications</a:t>
            </a:r>
          </a:p>
        </p:txBody>
      </p:sp>
      <p:sp>
        <p:nvSpPr>
          <p:cNvPr id="5" name="灯片编号占位符 4"/>
          <p:cNvSpPr txBox="1"/>
          <p:nvPr/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D9BB5D0-35E4-459D-AEF3-FE4D7C45CC19}" type="slidenum">
              <a:rPr kumimoji="0" lang="zh-CN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30</a:t>
            </a:fld>
            <a:endParaRPr kumimoji="0" lang="zh-CN" alt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pic>
        <p:nvPicPr>
          <p:cNvPr id="3" name="图片 2" descr="Task2(20,20,4,4)_64_150Hz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6925" y="1567815"/>
            <a:ext cx="2153285" cy="2078990"/>
          </a:xfrm>
          <a:prstGeom prst="rect">
            <a:avLst/>
          </a:prstGeom>
        </p:spPr>
      </p:pic>
      <p:pic>
        <p:nvPicPr>
          <p:cNvPr id="6" name="图片 5" descr="Task2(20,20,4,4)_64_200Hz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6255" y="1567815"/>
            <a:ext cx="2144395" cy="2078990"/>
          </a:xfrm>
          <a:prstGeom prst="rect">
            <a:avLst/>
          </a:prstGeom>
        </p:spPr>
      </p:pic>
      <p:pic>
        <p:nvPicPr>
          <p:cNvPr id="7" name="图片 6" descr="Task2(20,20,4,4)_64_100Hz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6645" y="1567815"/>
            <a:ext cx="2108200" cy="2078990"/>
          </a:xfrm>
          <a:prstGeom prst="rect">
            <a:avLst/>
          </a:prstGeom>
        </p:spPr>
      </p:pic>
      <p:pic>
        <p:nvPicPr>
          <p:cNvPr id="8" name="图片 7" descr="Task2(20,20,4,4)_64_50Hz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535" y="1567815"/>
            <a:ext cx="2160270" cy="2078990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664210" y="831850"/>
            <a:ext cx="2491105" cy="33718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1B4367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Under [20 20 4 4] N=64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89535" y="3796665"/>
            <a:ext cx="2197100" cy="30670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1B4367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Frequency Offset=50Hz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2286635" y="3796665"/>
            <a:ext cx="2301240" cy="30670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1B4367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Frequency Offset=100Hz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4606925" y="3796665"/>
            <a:ext cx="2301240" cy="30670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1B4367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Frequency Offset=150Hz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6887845" y="3796665"/>
            <a:ext cx="2301240" cy="30670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1B4367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Frequency Offset=200Hz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89535" y="3796665"/>
            <a:ext cx="2197100" cy="30670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1B4367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Frequency Offset=50Hz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2286635" y="3796665"/>
            <a:ext cx="2301240" cy="30670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1B4367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Frequency Offset=100Hz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4606925" y="3796665"/>
            <a:ext cx="2301240" cy="30670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1B4367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Frequency Offset=150Hz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5"/>
          <p:cNvSpPr txBox="1"/>
          <p:nvPr/>
        </p:nvSpPr>
        <p:spPr>
          <a:xfrm>
            <a:off x="554355" y="176530"/>
            <a:ext cx="6358890" cy="51435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" panose="02040503050406030204" pitchFamily="18" charset="0"/>
              <a:ea typeface="微软雅黑" panose="020B0503020204020204" charset="-122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700" b="1" i="0" u="sng" strike="noStrike" kern="1200" cap="none" spc="0" normalizeH="0" baseline="0" noProof="0" dirty="0">
                <a:ln>
                  <a:noFill/>
                </a:ln>
                <a:solidFill>
                  <a:srgbClr val="1B4367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Task3: Sensitivity to Frequency Offsets——Simulation</a:t>
            </a:r>
          </a:p>
        </p:txBody>
      </p:sp>
      <p:sp>
        <p:nvSpPr>
          <p:cNvPr id="4" name="页脚占位符 3"/>
          <p:cNvSpPr txBox="1"/>
          <p:nvPr/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EE313: Wireless Communications</a:t>
            </a:r>
          </a:p>
        </p:txBody>
      </p:sp>
      <p:sp>
        <p:nvSpPr>
          <p:cNvPr id="5" name="灯片编号占位符 4"/>
          <p:cNvSpPr txBox="1"/>
          <p:nvPr/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D9BB5D0-35E4-459D-AEF3-FE4D7C45CC19}" type="slidenum">
              <a:rPr kumimoji="0" lang="zh-CN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31</a:t>
            </a:fld>
            <a:endParaRPr kumimoji="0" lang="zh-CN" alt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pic>
        <p:nvPicPr>
          <p:cNvPr id="3" name="图片 2" descr="Task2(4,4,4,4)_64_50Hz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450" y="1447165"/>
            <a:ext cx="2315210" cy="2282190"/>
          </a:xfrm>
          <a:prstGeom prst="rect">
            <a:avLst/>
          </a:prstGeom>
        </p:spPr>
      </p:pic>
      <p:pic>
        <p:nvPicPr>
          <p:cNvPr id="6" name="图片 5" descr="Task2(4,4,4,4)_64_100Hz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140" y="1430655"/>
            <a:ext cx="2332355" cy="2282190"/>
          </a:xfrm>
          <a:prstGeom prst="rect">
            <a:avLst/>
          </a:prstGeom>
        </p:spPr>
      </p:pic>
      <p:pic>
        <p:nvPicPr>
          <p:cNvPr id="7" name="图片 6" descr="Task2(4,4,4,4)_64_150Hz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6185" y="1430020"/>
            <a:ext cx="2360930" cy="2282825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664210" y="831850"/>
            <a:ext cx="2491105" cy="33718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1B4367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Under [4 4 4 4] N=1024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554355" y="3792855"/>
            <a:ext cx="2197100" cy="30670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1B4367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Frequency Offset=50Hz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3473450" y="3792855"/>
            <a:ext cx="2301240" cy="30670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1B4367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Frequency Offset=100Hz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6388100" y="3776345"/>
            <a:ext cx="2301240" cy="30670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1B4367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Frequency Offset=150Hz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5"/>
          <p:cNvSpPr txBox="1"/>
          <p:nvPr/>
        </p:nvSpPr>
        <p:spPr>
          <a:xfrm>
            <a:off x="554355" y="176530"/>
            <a:ext cx="6358890" cy="51435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" panose="02040503050406030204" pitchFamily="18" charset="0"/>
              <a:ea typeface="微软雅黑" panose="020B0503020204020204" charset="-122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700" b="1" i="0" u="sng" strike="noStrike" kern="1200" cap="none" spc="0" normalizeH="0" baseline="0" noProof="0" dirty="0">
                <a:ln>
                  <a:noFill/>
                </a:ln>
                <a:solidFill>
                  <a:srgbClr val="1B4367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Task3: Sensitivity to Frequency Offsets——Simulation</a:t>
            </a:r>
          </a:p>
        </p:txBody>
      </p:sp>
      <p:sp>
        <p:nvSpPr>
          <p:cNvPr id="4" name="页脚占位符 3"/>
          <p:cNvSpPr txBox="1"/>
          <p:nvPr/>
        </p:nvSpPr>
        <p:spPr>
          <a:xfrm>
            <a:off x="3028950" y="4779963"/>
            <a:ext cx="3086100" cy="273844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EE313: Wireless Communications</a:t>
            </a:r>
          </a:p>
        </p:txBody>
      </p:sp>
      <p:sp>
        <p:nvSpPr>
          <p:cNvPr id="5" name="灯片编号占位符 4"/>
          <p:cNvSpPr txBox="1"/>
          <p:nvPr/>
        </p:nvSpPr>
        <p:spPr>
          <a:xfrm>
            <a:off x="6457950" y="4779963"/>
            <a:ext cx="2057400" cy="273844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D9BB5D0-35E4-459D-AEF3-FE4D7C45CC19}" type="slidenum">
              <a:rPr kumimoji="0" lang="zh-CN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32</a:t>
            </a:fld>
            <a:endParaRPr kumimoji="0" lang="zh-CN" alt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pic>
        <p:nvPicPr>
          <p:cNvPr id="3" name="图片 2" descr="Task2(20,20,4,4)_1024_50Hz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25" y="1427480"/>
            <a:ext cx="2234565" cy="2125980"/>
          </a:xfrm>
          <a:prstGeom prst="rect">
            <a:avLst/>
          </a:prstGeom>
        </p:spPr>
      </p:pic>
      <p:pic>
        <p:nvPicPr>
          <p:cNvPr id="6" name="图片 5" descr="Task2(20,20,4,4)_1024_100Hz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4265" y="1410970"/>
            <a:ext cx="2212340" cy="2155190"/>
          </a:xfrm>
          <a:prstGeom prst="rect">
            <a:avLst/>
          </a:prstGeom>
        </p:spPr>
      </p:pic>
      <p:pic>
        <p:nvPicPr>
          <p:cNvPr id="7" name="图片 6" descr="Task2(20,20,4,4)_1024_150Hz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5980" y="1427480"/>
            <a:ext cx="2187575" cy="2125980"/>
          </a:xfrm>
          <a:prstGeom prst="rect">
            <a:avLst/>
          </a:prstGeom>
        </p:spPr>
      </p:pic>
      <p:pic>
        <p:nvPicPr>
          <p:cNvPr id="8" name="图片 7" descr="Task2(20,20,4,4)_1024_200Hz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04355" y="1410970"/>
            <a:ext cx="2211070" cy="2138045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664210" y="831850"/>
            <a:ext cx="2729865" cy="33718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1B4367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Under [20 20 4 4] N=1024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6887845" y="3783965"/>
            <a:ext cx="2301240" cy="30670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1B4367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Frequency Offset=200Hz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4606925" y="3783965"/>
            <a:ext cx="2301240" cy="30670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1B4367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Frequency Offset=150Hz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108585" y="3783965"/>
            <a:ext cx="2197100" cy="30670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1B4367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Frequency Offset=50Hz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2305685" y="3783965"/>
            <a:ext cx="2301240" cy="30670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1B4367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Frequency Offset=100Hz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5"/>
          <p:cNvSpPr txBox="1"/>
          <p:nvPr/>
        </p:nvSpPr>
        <p:spPr>
          <a:xfrm>
            <a:off x="554355" y="176530"/>
            <a:ext cx="7494270" cy="51435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" panose="02040503050406030204" pitchFamily="18" charset="0"/>
              <a:ea typeface="微软雅黑" panose="020B0503020204020204" charset="-122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700" b="1" i="0" u="sng" strike="noStrike" kern="1200" cap="none" spc="0" normalizeH="0" baseline="0" noProof="0" dirty="0">
                <a:ln>
                  <a:noFill/>
                </a:ln>
                <a:solidFill>
                  <a:srgbClr val="1B4367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Task3: Sensitivity to Frequency Offsets——Simulation</a:t>
            </a:r>
          </a:p>
        </p:txBody>
      </p:sp>
      <p:sp>
        <p:nvSpPr>
          <p:cNvPr id="4" name="页脚占位符 3"/>
          <p:cNvSpPr txBox="1"/>
          <p:nvPr/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EE313: Wireless Communications</a:t>
            </a:r>
          </a:p>
        </p:txBody>
      </p:sp>
      <p:sp>
        <p:nvSpPr>
          <p:cNvPr id="5" name="灯片编号占位符 4"/>
          <p:cNvSpPr txBox="1"/>
          <p:nvPr/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D9BB5D0-35E4-459D-AEF3-FE4D7C45CC19}" type="slidenum">
              <a:rPr kumimoji="0" lang="zh-CN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33</a:t>
            </a:fld>
            <a:endParaRPr kumimoji="0" lang="zh-CN" alt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664210" y="831850"/>
            <a:ext cx="2610485" cy="33718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1B4367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Under [10 4 10 4] N=512</a:t>
            </a:r>
          </a:p>
        </p:txBody>
      </p:sp>
      <p:pic>
        <p:nvPicPr>
          <p:cNvPr id="3" name="图片 2" descr="Task2_512_50Hz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020" y="1251585"/>
            <a:ext cx="2729230" cy="2640330"/>
          </a:xfrm>
          <a:prstGeom prst="rect">
            <a:avLst/>
          </a:prstGeom>
        </p:spPr>
      </p:pic>
      <p:pic>
        <p:nvPicPr>
          <p:cNvPr id="6" name="图片 5" descr="Task2_512_100Hz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7075" y="1250950"/>
            <a:ext cx="2703830" cy="2640330"/>
          </a:xfrm>
          <a:prstGeom prst="rect">
            <a:avLst/>
          </a:prstGeom>
        </p:spPr>
      </p:pic>
      <p:pic>
        <p:nvPicPr>
          <p:cNvPr id="7" name="图片 6" descr="Task2_512_150Hz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1415" y="1251585"/>
            <a:ext cx="2715895" cy="2639695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509905" y="4006215"/>
            <a:ext cx="2484120" cy="33718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1B4367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Frequency Offset=50Hz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3371850" y="4006215"/>
            <a:ext cx="2603500" cy="33718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1B4367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Frequency Offset=100Hz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6191250" y="4006215"/>
            <a:ext cx="2603500" cy="33718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1B4367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Frequency Offset=150Hz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5"/>
          <p:cNvSpPr txBox="1"/>
          <p:nvPr/>
        </p:nvSpPr>
        <p:spPr>
          <a:xfrm>
            <a:off x="554355" y="176530"/>
            <a:ext cx="7494270" cy="51435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" panose="02040503050406030204" pitchFamily="18" charset="0"/>
              <a:ea typeface="微软雅黑" panose="020B0503020204020204" charset="-122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700" b="1" i="0" u="sng" strike="noStrike" kern="1200" cap="none" spc="0" normalizeH="0" baseline="0" noProof="0" dirty="0">
                <a:ln>
                  <a:noFill/>
                </a:ln>
                <a:solidFill>
                  <a:srgbClr val="1B4367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Task3: Sensitivity to Frequency Offsets——Simulation</a:t>
            </a:r>
          </a:p>
        </p:txBody>
      </p:sp>
      <p:sp>
        <p:nvSpPr>
          <p:cNvPr id="4" name="页脚占位符 3"/>
          <p:cNvSpPr txBox="1"/>
          <p:nvPr/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EE313: Wireless Communications</a:t>
            </a:r>
          </a:p>
        </p:txBody>
      </p:sp>
      <p:sp>
        <p:nvSpPr>
          <p:cNvPr id="5" name="灯片编号占位符 4"/>
          <p:cNvSpPr txBox="1"/>
          <p:nvPr/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D9BB5D0-35E4-459D-AEF3-FE4D7C45CC19}" type="slidenum">
              <a:rPr kumimoji="0" lang="zh-CN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34</a:t>
            </a:fld>
            <a:endParaRPr kumimoji="0" lang="zh-CN" alt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664210" y="831850"/>
            <a:ext cx="2729865" cy="33718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1B4367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Under [10 4 10 4] N=1024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509905" y="4006215"/>
            <a:ext cx="2484120" cy="33718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1B4367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Frequency Offset=50Hz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3371850" y="4006215"/>
            <a:ext cx="2603500" cy="33718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1B4367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Frequency Offset=100Hz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6191250" y="4006215"/>
            <a:ext cx="2603500" cy="33718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1B4367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Frequency Offset=150Hz</a:t>
            </a:r>
          </a:p>
        </p:txBody>
      </p:sp>
      <p:pic>
        <p:nvPicPr>
          <p:cNvPr id="8" name="图片 7" descr="Task2_1024_50Hz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895" y="1296670"/>
            <a:ext cx="2599055" cy="2550160"/>
          </a:xfrm>
          <a:prstGeom prst="rect">
            <a:avLst/>
          </a:prstGeom>
        </p:spPr>
      </p:pic>
      <p:pic>
        <p:nvPicPr>
          <p:cNvPr id="9" name="图片 8" descr="Task2_1024_100Hz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1205" y="1297305"/>
            <a:ext cx="2656205" cy="2549525"/>
          </a:xfrm>
          <a:prstGeom prst="rect">
            <a:avLst/>
          </a:prstGeom>
        </p:spPr>
      </p:pic>
      <p:pic>
        <p:nvPicPr>
          <p:cNvPr id="10" name="图片 9" descr="Task2_1024_150Hz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5060" y="1296670"/>
            <a:ext cx="2599690" cy="2550160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576718" y="4386054"/>
            <a:ext cx="7990564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1D4865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Times New Roman" panose="02020603050405020304" charset="0"/>
                <a:sym typeface="+mn-ea"/>
              </a:rPr>
              <a:t>As the number of subcarriers increases, the recovery quality becomes worse.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1D4865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Times New Roman" panose="020206030504050203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5"/>
          <p:cNvSpPr txBox="1"/>
          <p:nvPr/>
        </p:nvSpPr>
        <p:spPr>
          <a:xfrm>
            <a:off x="554355" y="176530"/>
            <a:ext cx="7786370" cy="51435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" panose="02040503050406030204" pitchFamily="18" charset="0"/>
              <a:ea typeface="微软雅黑" panose="020B0503020204020204" charset="-122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700" b="1" i="0" u="sng" strike="noStrike" kern="1200" cap="none" spc="0" normalizeH="0" baseline="0" noProof="0" dirty="0">
                <a:ln>
                  <a:noFill/>
                </a:ln>
                <a:solidFill>
                  <a:srgbClr val="1B4367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Task3: Sensitivity to Frequency Offsets——USRP </a:t>
            </a:r>
            <a:r>
              <a:rPr kumimoji="0" lang="en-US" altLang="zh-CN" sz="1700" b="1" i="0" u="sng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Experiment</a:t>
            </a:r>
            <a:endParaRPr kumimoji="0" lang="en-US" altLang="zh-CN" sz="1700" b="1" i="0" u="sng" strike="noStrike" kern="1200" cap="none" spc="0" normalizeH="0" baseline="0" noProof="0" dirty="0">
              <a:ln>
                <a:noFill/>
              </a:ln>
              <a:solidFill>
                <a:srgbClr val="1B4367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4" name="页脚占位符 3"/>
          <p:cNvSpPr txBox="1"/>
          <p:nvPr/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EE313: Wireless Communications</a:t>
            </a:r>
          </a:p>
        </p:txBody>
      </p:sp>
      <p:sp>
        <p:nvSpPr>
          <p:cNvPr id="5" name="灯片编号占位符 4"/>
          <p:cNvSpPr txBox="1"/>
          <p:nvPr/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D9BB5D0-35E4-459D-AEF3-FE4D7C45CC19}" type="slidenum">
              <a:rPr kumimoji="0" lang="zh-CN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35</a:t>
            </a:fld>
            <a:endParaRPr kumimoji="0" lang="zh-CN" alt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pic>
        <p:nvPicPr>
          <p:cNvPr id="3" name="图片 2" descr="10 4 10 4 64 0 2.4m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55" y="1532890"/>
            <a:ext cx="2195195" cy="2056130"/>
          </a:xfrm>
          <a:prstGeom prst="rect">
            <a:avLst/>
          </a:prstGeom>
        </p:spPr>
      </p:pic>
      <p:pic>
        <p:nvPicPr>
          <p:cNvPr id="6" name="图片 5" descr="10 4 10 4 64 10 2.4m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9185" y="1535430"/>
            <a:ext cx="2192020" cy="2053590"/>
          </a:xfrm>
          <a:prstGeom prst="rect">
            <a:avLst/>
          </a:prstGeom>
        </p:spPr>
      </p:pic>
      <p:pic>
        <p:nvPicPr>
          <p:cNvPr id="7" name="图片 6" descr="10 4 10 4 64 20 2.4m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1060" y="1604010"/>
            <a:ext cx="2123440" cy="1985010"/>
          </a:xfrm>
          <a:prstGeom prst="rect">
            <a:avLst/>
          </a:prstGeom>
        </p:spPr>
      </p:pic>
      <p:pic>
        <p:nvPicPr>
          <p:cNvPr id="8" name="图片 7" descr="10 4 10 4 64 30 2.4m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02450" y="1604010"/>
            <a:ext cx="2123440" cy="1985645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664210" y="831850"/>
            <a:ext cx="2491105" cy="33718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1B4367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Under [10 4 10 4] N=64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109855" y="3675380"/>
            <a:ext cx="2092960" cy="30670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1B4367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Frequency Offset=0Hz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2369185" y="3675380"/>
            <a:ext cx="2197100" cy="30670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1B4367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Frequency Offset=10Hz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4671060" y="3675380"/>
            <a:ext cx="2197100" cy="30670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1B4367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Frequency Offset=20Hz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6902450" y="3675380"/>
            <a:ext cx="2197100" cy="30670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1B4367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Frequency Offset=30Hz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5"/>
          <p:cNvSpPr txBox="1"/>
          <p:nvPr/>
        </p:nvSpPr>
        <p:spPr>
          <a:xfrm>
            <a:off x="554355" y="176530"/>
            <a:ext cx="7786370" cy="51435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" panose="02040503050406030204" pitchFamily="18" charset="0"/>
              <a:ea typeface="微软雅黑" panose="020B0503020204020204" charset="-122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700" b="1" i="0" u="sng" strike="noStrike" kern="1200" cap="none" spc="0" normalizeH="0" baseline="0" noProof="0" dirty="0">
                <a:ln>
                  <a:noFill/>
                </a:ln>
                <a:solidFill>
                  <a:srgbClr val="1B4367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Task3: Sensitivity to Frequency Offsets——USRP </a:t>
            </a:r>
            <a:r>
              <a:rPr kumimoji="0" lang="en-US" altLang="zh-CN" sz="1700" b="1" i="0" u="sng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Experiment</a:t>
            </a:r>
            <a:endParaRPr kumimoji="0" lang="en-US" altLang="zh-CN" sz="1700" b="1" i="0" u="sng" strike="noStrike" kern="1200" cap="none" spc="0" normalizeH="0" baseline="0" noProof="0" dirty="0">
              <a:ln>
                <a:noFill/>
              </a:ln>
              <a:solidFill>
                <a:srgbClr val="1B4367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4" name="页脚占位符 3"/>
          <p:cNvSpPr txBox="1"/>
          <p:nvPr/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EE313: Wireless Communications</a:t>
            </a:r>
          </a:p>
        </p:txBody>
      </p:sp>
      <p:sp>
        <p:nvSpPr>
          <p:cNvPr id="5" name="灯片编号占位符 4"/>
          <p:cNvSpPr txBox="1"/>
          <p:nvPr/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D9BB5D0-35E4-459D-AEF3-FE4D7C45CC19}" type="slidenum">
              <a:rPr kumimoji="0" lang="zh-CN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36</a:t>
            </a:fld>
            <a:endParaRPr kumimoji="0" lang="zh-CN" alt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664210" y="831850"/>
            <a:ext cx="2610485" cy="33718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1B4367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Under [10 4 10 4] N=512</a:t>
            </a:r>
          </a:p>
        </p:txBody>
      </p:sp>
      <p:pic>
        <p:nvPicPr>
          <p:cNvPr id="3" name="图片 2" descr="10 4 10 4 512 50 2.4m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25" y="1231265"/>
            <a:ext cx="2867025" cy="2680970"/>
          </a:xfrm>
          <a:prstGeom prst="rect">
            <a:avLst/>
          </a:prstGeom>
        </p:spPr>
      </p:pic>
      <p:pic>
        <p:nvPicPr>
          <p:cNvPr id="6" name="图片 5" descr="10 4 10 4 512 100 2.4m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0550" y="1212215"/>
            <a:ext cx="2882900" cy="2700020"/>
          </a:xfrm>
          <a:prstGeom prst="rect">
            <a:avLst/>
          </a:prstGeom>
        </p:spPr>
      </p:pic>
      <p:pic>
        <p:nvPicPr>
          <p:cNvPr id="7" name="图片 6" descr="10 4 10 4 512 150 2.4m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2035" y="1231265"/>
            <a:ext cx="2828925" cy="268097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548640" y="4084955"/>
            <a:ext cx="2197100" cy="30670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1B4367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Frequency Offset=50Hz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3525520" y="4084955"/>
            <a:ext cx="2301240" cy="30670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1B4367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Frequency Offset=100Hz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6490335" y="4084955"/>
            <a:ext cx="2301240" cy="30670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1B4367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Frequency Offset=150Hz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5"/>
          <p:cNvSpPr txBox="1"/>
          <p:nvPr/>
        </p:nvSpPr>
        <p:spPr>
          <a:xfrm>
            <a:off x="554355" y="176530"/>
            <a:ext cx="7786370" cy="51435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" panose="02040503050406030204" pitchFamily="18" charset="0"/>
              <a:ea typeface="微软雅黑" panose="020B0503020204020204" charset="-122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700" b="1" i="0" u="sng" strike="noStrike" kern="1200" cap="none" spc="0" normalizeH="0" baseline="0" noProof="0" dirty="0">
                <a:ln>
                  <a:noFill/>
                </a:ln>
                <a:solidFill>
                  <a:srgbClr val="1B4367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Task3: Sensitivity to Frequency Offsets——USRP </a:t>
            </a:r>
            <a:r>
              <a:rPr kumimoji="0" lang="en-US" altLang="zh-CN" sz="1700" b="1" i="0" u="sng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Experiment</a:t>
            </a:r>
            <a:endParaRPr kumimoji="0" lang="en-US" altLang="zh-CN" sz="1700" b="1" i="0" u="sng" strike="noStrike" kern="1200" cap="none" spc="0" normalizeH="0" baseline="0" noProof="0" dirty="0">
              <a:ln>
                <a:noFill/>
              </a:ln>
              <a:solidFill>
                <a:srgbClr val="1B4367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4" name="页脚占位符 3"/>
          <p:cNvSpPr txBox="1"/>
          <p:nvPr/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EE313: Wireless Communications</a:t>
            </a:r>
          </a:p>
        </p:txBody>
      </p:sp>
      <p:sp>
        <p:nvSpPr>
          <p:cNvPr id="5" name="灯片编号占位符 4"/>
          <p:cNvSpPr txBox="1"/>
          <p:nvPr/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D9BB5D0-35E4-459D-AEF3-FE4D7C45CC19}" type="slidenum">
              <a:rPr kumimoji="0" lang="zh-CN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37</a:t>
            </a:fld>
            <a:endParaRPr kumimoji="0" lang="zh-CN" alt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664210" y="831850"/>
            <a:ext cx="2729865" cy="33718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1B4367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Under [10 4 10 4] N=1024</a:t>
            </a:r>
          </a:p>
        </p:txBody>
      </p:sp>
      <p:pic>
        <p:nvPicPr>
          <p:cNvPr id="3" name="图片 2" descr="10 4 10 4 1024 50 4.8m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255" y="1374140"/>
            <a:ext cx="2821940" cy="2669540"/>
          </a:xfrm>
          <a:prstGeom prst="rect">
            <a:avLst/>
          </a:prstGeom>
        </p:spPr>
      </p:pic>
      <p:pic>
        <p:nvPicPr>
          <p:cNvPr id="6" name="图片 5" descr="10 4 10 4 1024 100 2.4m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8170" y="1339215"/>
            <a:ext cx="2867660" cy="2691765"/>
          </a:xfrm>
          <a:prstGeom prst="rect">
            <a:avLst/>
          </a:prstGeom>
        </p:spPr>
      </p:pic>
      <p:pic>
        <p:nvPicPr>
          <p:cNvPr id="7" name="图片 6" descr="10 4 10 4 1024 150 4.8吗、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3475" y="1352550"/>
            <a:ext cx="2716530" cy="269113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548640" y="4084955"/>
            <a:ext cx="2197100" cy="30670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1B4367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Frequency Offset=50Hz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3525520" y="4084955"/>
            <a:ext cx="2301240" cy="30670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1B4367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Frequency Offset=100Hz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6490335" y="4084955"/>
            <a:ext cx="2301240" cy="30670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1B4367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Frequency Offset=150Hz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5"/>
          <p:cNvSpPr txBox="1"/>
          <p:nvPr/>
        </p:nvSpPr>
        <p:spPr>
          <a:xfrm>
            <a:off x="554355" y="176530"/>
            <a:ext cx="7786370" cy="51435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" panose="02040503050406030204" pitchFamily="18" charset="0"/>
              <a:ea typeface="微软雅黑" panose="020B0503020204020204" charset="-122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700" b="1" i="0" u="sng" strike="noStrike" kern="1200" cap="none" spc="0" normalizeH="0" baseline="0" noProof="0" dirty="0">
                <a:ln>
                  <a:noFill/>
                </a:ln>
                <a:solidFill>
                  <a:srgbClr val="1B4367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Task3: Sensitivity to Frequency Offsets——USRP </a:t>
            </a:r>
            <a:r>
              <a:rPr kumimoji="0" lang="en-US" altLang="zh-CN" sz="1700" b="1" i="0" u="sng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Experiment</a:t>
            </a:r>
            <a:endParaRPr kumimoji="0" lang="en-US" altLang="zh-CN" sz="1700" b="1" i="0" u="sng" strike="noStrike" kern="1200" cap="none" spc="0" normalizeH="0" baseline="0" noProof="0" dirty="0">
              <a:ln>
                <a:noFill/>
              </a:ln>
              <a:solidFill>
                <a:srgbClr val="1B4367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4" name="页脚占位符 3"/>
          <p:cNvSpPr txBox="1"/>
          <p:nvPr/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EE313: Wireless Communications</a:t>
            </a:r>
          </a:p>
        </p:txBody>
      </p:sp>
      <p:sp>
        <p:nvSpPr>
          <p:cNvPr id="5" name="灯片编号占位符 4"/>
          <p:cNvSpPr txBox="1"/>
          <p:nvPr/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D9BB5D0-35E4-459D-AEF3-FE4D7C45CC19}" type="slidenum">
              <a:rPr kumimoji="0" lang="zh-CN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38</a:t>
            </a:fld>
            <a:endParaRPr kumimoji="0" lang="zh-CN" alt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664210" y="831850"/>
            <a:ext cx="1000125" cy="33718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1B4367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Problem</a:t>
            </a:r>
          </a:p>
        </p:txBody>
      </p:sp>
      <p:pic>
        <p:nvPicPr>
          <p:cNvPr id="10" name="图片 9" descr="10 4 10 4 512 50 2.4m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940" y="1297940"/>
            <a:ext cx="3061970" cy="2862580"/>
          </a:xfrm>
          <a:prstGeom prst="rect">
            <a:avLst/>
          </a:prstGeom>
        </p:spPr>
      </p:pic>
      <p:pic>
        <p:nvPicPr>
          <p:cNvPr id="11" name="图片 10" descr="10 4 10 4 512 5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4790" y="1345565"/>
            <a:ext cx="3035935" cy="276733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2025650" y="831850"/>
            <a:ext cx="3166745" cy="33718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1B4367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Under [10 4 10 4] N=512 50Hz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1559560" y="4295140"/>
            <a:ext cx="2201545" cy="33718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1B4367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Capture time = 500u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5721985" y="4295140"/>
            <a:ext cx="2196465" cy="33718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1B4367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Capture time = 4.8m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5"/>
          <p:cNvSpPr txBox="1"/>
          <p:nvPr/>
        </p:nvSpPr>
        <p:spPr>
          <a:xfrm>
            <a:off x="554355" y="176530"/>
            <a:ext cx="7786370" cy="51435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" panose="02040503050406030204" pitchFamily="18" charset="0"/>
              <a:ea typeface="微软雅黑" panose="020B0503020204020204" charset="-122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700" b="1" i="0" u="sng" strike="noStrike" kern="1200" cap="none" spc="0" normalizeH="0" baseline="0" noProof="0" dirty="0">
                <a:ln>
                  <a:noFill/>
                </a:ln>
                <a:solidFill>
                  <a:srgbClr val="1B4367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Task3: Sensitivity to Frequency Offsets——USRP </a:t>
            </a:r>
            <a:r>
              <a:rPr kumimoji="0" lang="en-US" altLang="zh-CN" sz="1700" b="1" i="0" u="sng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Experiment</a:t>
            </a:r>
            <a:endParaRPr kumimoji="0" lang="en-US" altLang="zh-CN" sz="1700" b="1" i="0" u="sng" strike="noStrike" kern="1200" cap="none" spc="0" normalizeH="0" baseline="0" noProof="0" dirty="0">
              <a:ln>
                <a:noFill/>
              </a:ln>
              <a:solidFill>
                <a:srgbClr val="1B4367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4" name="页脚占位符 3"/>
          <p:cNvSpPr txBox="1"/>
          <p:nvPr/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EE313: Wireless Communications</a:t>
            </a:r>
          </a:p>
        </p:txBody>
      </p:sp>
      <p:sp>
        <p:nvSpPr>
          <p:cNvPr id="5" name="灯片编号占位符 4"/>
          <p:cNvSpPr txBox="1"/>
          <p:nvPr/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D9BB5D0-35E4-459D-AEF3-FE4D7C45CC19}" type="slidenum">
              <a:rPr kumimoji="0" lang="zh-CN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39</a:t>
            </a:fld>
            <a:endParaRPr kumimoji="0" lang="zh-CN" alt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664210" y="831850"/>
            <a:ext cx="1000125" cy="33718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1B4367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Problem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2025650" y="831850"/>
            <a:ext cx="3286125" cy="33718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1B4367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Under [10 4 10 4] N=1024 50Hz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1559560" y="4295140"/>
            <a:ext cx="2196465" cy="33718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1B4367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Capture time = 2.4m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5721985" y="4295140"/>
            <a:ext cx="2196465" cy="33718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1B4367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Capture time = 4.8m</a:t>
            </a:r>
          </a:p>
        </p:txBody>
      </p:sp>
      <p:pic>
        <p:nvPicPr>
          <p:cNvPr id="3" name="图片 2" descr="10 4 10 4 1024 50 2.4m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4260" y="1268730"/>
            <a:ext cx="3192145" cy="3001010"/>
          </a:xfrm>
          <a:prstGeom prst="rect">
            <a:avLst/>
          </a:prstGeom>
        </p:spPr>
      </p:pic>
      <p:pic>
        <p:nvPicPr>
          <p:cNvPr id="6" name="图片 5" descr="10 4 10 4 1024 50 4.8m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4305" y="1331595"/>
            <a:ext cx="3106420" cy="29381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5"/>
          <p:cNvSpPr txBox="1"/>
          <p:nvPr/>
        </p:nvSpPr>
        <p:spPr>
          <a:xfrm>
            <a:off x="554370" y="176247"/>
            <a:ext cx="2223033" cy="51435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endParaRPr lang="zh-CN" altLang="en-US" sz="1200" b="1" dirty="0">
              <a:latin typeface="Cambria" panose="02040503050406030204" pitchFamily="18" charset="0"/>
            </a:endParaRPr>
          </a:p>
          <a:p>
            <a:r>
              <a:rPr lang="en-US" altLang="zh-CN" sz="1700" b="1" u="sng" dirty="0">
                <a:solidFill>
                  <a:srgbClr val="1B4367"/>
                </a:solidFill>
                <a:cs typeface="+mn-ea"/>
                <a:sym typeface="+mn-lt"/>
              </a:rPr>
              <a:t>Introduction</a:t>
            </a:r>
            <a:endParaRPr lang="zh-CN" altLang="en-US" sz="1700" b="1" u="sng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sp>
        <p:nvSpPr>
          <p:cNvPr id="4" name="页脚占位符 3"/>
          <p:cNvSpPr txBox="1"/>
          <p:nvPr/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900" dirty="0">
                <a:solidFill>
                  <a:schemeClr val="tx1">
                    <a:tint val="75000"/>
                  </a:schemeClr>
                </a:solidFill>
              </a:rPr>
              <a:t>EE313: Wireless Communications</a:t>
            </a:r>
          </a:p>
        </p:txBody>
      </p:sp>
      <p:sp>
        <p:nvSpPr>
          <p:cNvPr id="5" name="灯片编号占位符 4"/>
          <p:cNvSpPr txBox="1"/>
          <p:nvPr/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7D9BB5D0-35E4-459D-AEF3-FE4D7C45CC19}" type="slidenum">
              <a:rPr lang="zh-CN" altLang="en-US" sz="900">
                <a:solidFill>
                  <a:schemeClr val="tx1">
                    <a:tint val="75000"/>
                  </a:schemeClr>
                </a:solidFill>
              </a:rPr>
              <a:t>4</a:t>
            </a:fld>
            <a:endParaRPr lang="zh-CN" altLang="en-US" sz="900" dirty="0">
              <a:solidFill>
                <a:schemeClr val="tx1">
                  <a:tint val="75000"/>
                </a:schemeClr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/>
          <a:srcRect r="697" b="1180"/>
          <a:stretch>
            <a:fillRect/>
          </a:stretch>
        </p:blipFill>
        <p:spPr>
          <a:xfrm>
            <a:off x="1175936" y="749009"/>
            <a:ext cx="6792127" cy="396578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椭圆 101"/>
          <p:cNvSpPr/>
          <p:nvPr/>
        </p:nvSpPr>
        <p:spPr>
          <a:xfrm>
            <a:off x="3819635" y="1089058"/>
            <a:ext cx="1500028" cy="1500028"/>
          </a:xfrm>
          <a:prstGeom prst="ellipse">
            <a:avLst/>
          </a:prstGeom>
          <a:solidFill>
            <a:srgbClr val="1B43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文本框 11"/>
          <p:cNvSpPr txBox="1"/>
          <p:nvPr/>
        </p:nvSpPr>
        <p:spPr>
          <a:xfrm>
            <a:off x="1588965" y="2730894"/>
            <a:ext cx="5961367" cy="59247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en-US" altLang="zh-CN" sz="3400" b="1" dirty="0">
                <a:solidFill>
                  <a:srgbClr val="1B4367"/>
                </a:solidFill>
                <a:cs typeface="+mn-ea"/>
                <a:sym typeface="+mn-lt"/>
              </a:rPr>
              <a:t>Advanced Task </a:t>
            </a:r>
            <a:endParaRPr lang="zh-CN" altLang="en-US" sz="3400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sp>
        <p:nvSpPr>
          <p:cNvPr id="105" name="文本框 11"/>
          <p:cNvSpPr txBox="1"/>
          <p:nvPr/>
        </p:nvSpPr>
        <p:spPr>
          <a:xfrm>
            <a:off x="3713476" y="1575042"/>
            <a:ext cx="1732894" cy="83756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altLang="zh-CN" sz="5400" dirty="0">
                <a:solidFill>
                  <a:schemeClr val="bg1"/>
                </a:solidFill>
                <a:cs typeface="+mn-ea"/>
                <a:sym typeface="+mn-lt"/>
              </a:rPr>
              <a:t>04</a:t>
            </a:r>
            <a:endParaRPr lang="zh-CN" altLang="en-US" sz="5400" dirty="0">
              <a:solidFill>
                <a:schemeClr val="bg1"/>
              </a:solidFill>
              <a:cs typeface="+mn-ea"/>
              <a:sym typeface="+mn-lt"/>
            </a:endParaRPr>
          </a:p>
          <a:p>
            <a:pPr algn="ctr">
              <a:lnSpc>
                <a:spcPts val="3000"/>
              </a:lnSpc>
            </a:pPr>
            <a:r>
              <a:rPr lang="en-US" altLang="zh-CN" sz="2400" dirty="0">
                <a:solidFill>
                  <a:schemeClr val="bg1"/>
                </a:solidFill>
                <a:cs typeface="+mn-ea"/>
                <a:sym typeface="+mn-lt"/>
              </a:rPr>
              <a:t>PART </a:t>
            </a:r>
          </a:p>
        </p:txBody>
      </p:sp>
      <p:sp>
        <p:nvSpPr>
          <p:cNvPr id="2" name="页脚占位符 3"/>
          <p:cNvSpPr txBox="1"/>
          <p:nvPr/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900" dirty="0">
                <a:solidFill>
                  <a:schemeClr val="tx1">
                    <a:tint val="75000"/>
                  </a:schemeClr>
                </a:solidFill>
              </a:rPr>
              <a:t>EE313: Wireless Communications</a:t>
            </a:r>
          </a:p>
        </p:txBody>
      </p:sp>
      <p:sp>
        <p:nvSpPr>
          <p:cNvPr id="3" name="灯片编号占位符 4"/>
          <p:cNvSpPr txBox="1"/>
          <p:nvPr/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7D9BB5D0-35E4-459D-AEF3-FE4D7C45CC19}" type="slidenum">
              <a:rPr lang="zh-CN" altLang="en-US" sz="900">
                <a:solidFill>
                  <a:schemeClr val="tx1">
                    <a:tint val="75000"/>
                  </a:schemeClr>
                </a:solidFill>
              </a:rPr>
              <a:t>40</a:t>
            </a:fld>
            <a:endParaRPr lang="zh-CN" altLang="en-US" sz="900" dirty="0">
              <a:solidFill>
                <a:schemeClr val="tx1">
                  <a:tint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6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 tmFilter="0,0; .5, 1; 1, 1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" grpId="0" bldLvl="0" animBg="1"/>
      <p:bldP spid="103" grpId="0"/>
      <p:bldP spid="105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5"/>
          <p:cNvSpPr txBox="1"/>
          <p:nvPr/>
        </p:nvSpPr>
        <p:spPr>
          <a:xfrm>
            <a:off x="554370" y="176247"/>
            <a:ext cx="5100669" cy="51552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endParaRPr lang="zh-CN" altLang="en-US" sz="1200" b="1" dirty="0">
              <a:latin typeface="Cambria" panose="02040503050406030204" pitchFamily="18" charset="0"/>
            </a:endParaRPr>
          </a:p>
          <a:p>
            <a:r>
              <a:rPr lang="en-US" altLang="zh-CN" sz="1700" b="1" u="sng" dirty="0">
                <a:solidFill>
                  <a:srgbClr val="1B4367"/>
                </a:solidFill>
                <a:cs typeface="+mn-ea"/>
                <a:sym typeface="+mn-lt"/>
              </a:rPr>
              <a:t>Advanced Task1 — High-order Modulation</a:t>
            </a:r>
          </a:p>
        </p:txBody>
      </p:sp>
      <p:sp>
        <p:nvSpPr>
          <p:cNvPr id="4" name="页脚占位符 3"/>
          <p:cNvSpPr txBox="1"/>
          <p:nvPr/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900" dirty="0">
                <a:solidFill>
                  <a:schemeClr val="tx1">
                    <a:tint val="75000"/>
                  </a:schemeClr>
                </a:solidFill>
              </a:rPr>
              <a:t>EE313: Wireless Communications</a:t>
            </a:r>
          </a:p>
        </p:txBody>
      </p:sp>
      <p:sp>
        <p:nvSpPr>
          <p:cNvPr id="5" name="灯片编号占位符 4"/>
          <p:cNvSpPr txBox="1"/>
          <p:nvPr/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7D9BB5D0-35E4-459D-AEF3-FE4D7C45CC19}" type="slidenum">
              <a:rPr lang="zh-CN" altLang="en-US" sz="900">
                <a:solidFill>
                  <a:schemeClr val="tx1">
                    <a:tint val="75000"/>
                  </a:schemeClr>
                </a:solidFill>
              </a:rPr>
              <a:t>41</a:t>
            </a:fld>
            <a:endParaRPr lang="zh-CN" altLang="en-US" sz="900" dirty="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3" name="文本框 15"/>
          <p:cNvSpPr txBox="1"/>
          <p:nvPr/>
        </p:nvSpPr>
        <p:spPr>
          <a:xfrm>
            <a:off x="3390767" y="4179076"/>
            <a:ext cx="2362465" cy="3308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en-US" altLang="zh-CN" sz="1700" dirty="0">
                <a:solidFill>
                  <a:srgbClr val="1B4367"/>
                </a:solidFill>
                <a:cs typeface="+mn-ea"/>
                <a:sym typeface="+mn-lt"/>
              </a:rPr>
              <a:t>16QAM Modulation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2"/>
          <a:srcRect l="6422" t="8094" r="15252" b="14334"/>
          <a:stretch>
            <a:fillRect/>
          </a:stretch>
        </p:blipFill>
        <p:spPr>
          <a:xfrm>
            <a:off x="5949614" y="367773"/>
            <a:ext cx="1016671" cy="648000"/>
          </a:xfrm>
          <a:prstGeom prst="rect">
            <a:avLst/>
          </a:prstGeom>
        </p:spPr>
      </p:pic>
      <p:sp>
        <p:nvSpPr>
          <p:cNvPr id="10" name="文本框 15"/>
          <p:cNvSpPr txBox="1"/>
          <p:nvPr/>
        </p:nvSpPr>
        <p:spPr>
          <a:xfrm>
            <a:off x="7071215" y="534037"/>
            <a:ext cx="1783463" cy="315471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en-US" altLang="zh-CN" sz="1600" dirty="0">
                <a:solidFill>
                  <a:srgbClr val="1B4367"/>
                </a:solidFill>
                <a:cs typeface="+mn-ea"/>
                <a:sym typeface="+mn-lt"/>
              </a:rPr>
              <a:t>modulate_proj.vi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7827E78-F90F-A839-1B89-AB94AC34E99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76" t="9302" b="22099"/>
          <a:stretch/>
        </p:blipFill>
        <p:spPr>
          <a:xfrm>
            <a:off x="252000" y="1300890"/>
            <a:ext cx="8640000" cy="253325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349"/>
                            </p:stCondLst>
                            <p:childTnLst>
                              <p:par>
                                <p:cTn id="13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 tmFilter="0,0; .5, 1; 1, 1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99"/>
                            </p:stCondLst>
                            <p:childTnLst>
                              <p:par>
                                <p:cTn id="2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 tmFilter="0,0; .5, 1; 1, 1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10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5"/>
          <p:cNvSpPr txBox="1"/>
          <p:nvPr/>
        </p:nvSpPr>
        <p:spPr>
          <a:xfrm>
            <a:off x="554369" y="176247"/>
            <a:ext cx="5835187" cy="51552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endParaRPr lang="zh-CN" altLang="en-US" sz="1200" b="1" dirty="0">
              <a:latin typeface="Cambria" panose="02040503050406030204" pitchFamily="18" charset="0"/>
            </a:endParaRPr>
          </a:p>
          <a:p>
            <a:r>
              <a:rPr lang="en-US" altLang="zh-CN" sz="1700" b="1" u="sng" dirty="0">
                <a:solidFill>
                  <a:srgbClr val="1B4367"/>
                </a:solidFill>
                <a:cs typeface="+mn-ea"/>
                <a:sym typeface="+mn-lt"/>
              </a:rPr>
              <a:t>Advanced Task1 — High-order Modulation</a:t>
            </a:r>
          </a:p>
        </p:txBody>
      </p:sp>
      <p:sp>
        <p:nvSpPr>
          <p:cNvPr id="4" name="页脚占位符 3"/>
          <p:cNvSpPr txBox="1"/>
          <p:nvPr/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900" dirty="0">
                <a:solidFill>
                  <a:schemeClr val="tx1">
                    <a:tint val="75000"/>
                  </a:schemeClr>
                </a:solidFill>
              </a:rPr>
              <a:t>EE313: Wireless Communications</a:t>
            </a:r>
          </a:p>
        </p:txBody>
      </p:sp>
      <p:sp>
        <p:nvSpPr>
          <p:cNvPr id="5" name="灯片编号占位符 4"/>
          <p:cNvSpPr txBox="1"/>
          <p:nvPr/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7D9BB5D0-35E4-459D-AEF3-FE4D7C45CC19}" type="slidenum">
              <a:rPr lang="zh-CN" altLang="en-US" sz="900">
                <a:solidFill>
                  <a:schemeClr val="tx1">
                    <a:tint val="75000"/>
                  </a:schemeClr>
                </a:solidFill>
              </a:rPr>
              <a:t>42</a:t>
            </a:fld>
            <a:endParaRPr lang="zh-CN" altLang="en-US" sz="900" dirty="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9" name="文本框 15"/>
          <p:cNvSpPr txBox="1"/>
          <p:nvPr/>
        </p:nvSpPr>
        <p:spPr>
          <a:xfrm>
            <a:off x="3252487" y="4224076"/>
            <a:ext cx="2639026" cy="3308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en-US" altLang="zh-CN" sz="1700" dirty="0">
                <a:solidFill>
                  <a:srgbClr val="1B4367"/>
                </a:solidFill>
                <a:cs typeface="+mn-ea"/>
                <a:sym typeface="+mn-lt"/>
              </a:rPr>
              <a:t>16QAM Demodulation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/>
          <a:srcRect l="15873" t="21001" r="6182" b="13501"/>
          <a:stretch>
            <a:fillRect/>
          </a:stretch>
        </p:blipFill>
        <p:spPr>
          <a:xfrm>
            <a:off x="6001445" y="368518"/>
            <a:ext cx="913010" cy="64651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3"/>
          <a:srcRect l="940" t="5504" b="10260"/>
          <a:stretch>
            <a:fillRect/>
          </a:stretch>
        </p:blipFill>
        <p:spPr>
          <a:xfrm>
            <a:off x="706588" y="1131750"/>
            <a:ext cx="7730824" cy="2880000"/>
          </a:xfrm>
          <a:prstGeom prst="rect">
            <a:avLst/>
          </a:prstGeom>
        </p:spPr>
      </p:pic>
      <p:sp>
        <p:nvSpPr>
          <p:cNvPr id="10" name="文本框 15"/>
          <p:cNvSpPr txBox="1"/>
          <p:nvPr/>
        </p:nvSpPr>
        <p:spPr>
          <a:xfrm>
            <a:off x="7028352" y="534037"/>
            <a:ext cx="1633444" cy="315471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en-US" altLang="zh-CN" sz="1600" dirty="0">
                <a:solidFill>
                  <a:srgbClr val="1B4367"/>
                </a:solidFill>
                <a:cs typeface="+mn-ea"/>
                <a:sym typeface="+mn-lt"/>
              </a:rPr>
              <a:t>decode_proj.vi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349"/>
                            </p:stCondLst>
                            <p:childTnLst>
                              <p:par>
                                <p:cTn id="13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 tmFilter="0,0; .5, 1; 1, 1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699"/>
                            </p:stCondLst>
                            <p:childTnLst>
                              <p:par>
                                <p:cTn id="2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 tmFilter="0,0; .5, 1; 1, 1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/>
      <p:bldP spid="10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5"/>
          <p:cNvSpPr txBox="1"/>
          <p:nvPr/>
        </p:nvSpPr>
        <p:spPr>
          <a:xfrm>
            <a:off x="554370" y="176247"/>
            <a:ext cx="3178181" cy="51552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endParaRPr lang="zh-CN" altLang="en-US" sz="1200" b="1" dirty="0">
              <a:latin typeface="Cambria" panose="02040503050406030204" pitchFamily="18" charset="0"/>
            </a:endParaRPr>
          </a:p>
          <a:p>
            <a:r>
              <a:rPr lang="en-US" altLang="zh-CN" sz="1700" b="1" u="sng" dirty="0">
                <a:solidFill>
                  <a:srgbClr val="1B4367"/>
                </a:solidFill>
                <a:cs typeface="+mn-ea"/>
                <a:sym typeface="+mn-lt"/>
              </a:rPr>
              <a:t>Advanced Task1 — 64QAM</a:t>
            </a:r>
          </a:p>
        </p:txBody>
      </p:sp>
      <p:sp>
        <p:nvSpPr>
          <p:cNvPr id="4" name="页脚占位符 3"/>
          <p:cNvSpPr txBox="1"/>
          <p:nvPr/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900" dirty="0">
                <a:solidFill>
                  <a:schemeClr val="tx1">
                    <a:tint val="75000"/>
                  </a:schemeClr>
                </a:solidFill>
              </a:rPr>
              <a:t>EE313: Wireless Communications</a:t>
            </a:r>
          </a:p>
        </p:txBody>
      </p:sp>
      <p:sp>
        <p:nvSpPr>
          <p:cNvPr id="5" name="灯片编号占位符 4"/>
          <p:cNvSpPr txBox="1"/>
          <p:nvPr/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7D9BB5D0-35E4-459D-AEF3-FE4D7C45CC19}" type="slidenum">
              <a:rPr lang="zh-CN" altLang="en-US" sz="900">
                <a:solidFill>
                  <a:schemeClr val="tx1">
                    <a:tint val="75000"/>
                  </a:schemeClr>
                </a:solidFill>
              </a:rPr>
              <a:t>43</a:t>
            </a:fld>
            <a:endParaRPr lang="zh-CN" altLang="en-US" sz="900" dirty="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8" name="文本框 15"/>
          <p:cNvSpPr txBox="1"/>
          <p:nvPr/>
        </p:nvSpPr>
        <p:spPr>
          <a:xfrm>
            <a:off x="3390767" y="4179076"/>
            <a:ext cx="2362465" cy="3308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en-US" altLang="zh-CN" sz="1700" dirty="0">
                <a:solidFill>
                  <a:srgbClr val="1B4367"/>
                </a:solidFill>
                <a:cs typeface="+mn-ea"/>
                <a:sym typeface="+mn-lt"/>
              </a:rPr>
              <a:t>64QAM Modulation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D226689-A70F-79C1-D160-62E1CC64FB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76" t="10461" b="20788"/>
          <a:stretch/>
        </p:blipFill>
        <p:spPr>
          <a:xfrm>
            <a:off x="252000" y="1324529"/>
            <a:ext cx="8640000" cy="249444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49"/>
                            </p:stCondLst>
                            <p:childTnLst>
                              <p:par>
                                <p:cTn id="13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 tmFilter="0,0; .5, 1; 1, 1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5"/>
          <p:cNvSpPr txBox="1"/>
          <p:nvPr/>
        </p:nvSpPr>
        <p:spPr>
          <a:xfrm>
            <a:off x="554370" y="176247"/>
            <a:ext cx="3223151" cy="51552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endParaRPr lang="zh-CN" altLang="en-US" sz="1200" b="1" dirty="0">
              <a:latin typeface="Cambria" panose="02040503050406030204" pitchFamily="18" charset="0"/>
            </a:endParaRPr>
          </a:p>
          <a:p>
            <a:r>
              <a:rPr lang="en-US" altLang="zh-CN" sz="1700" b="1" u="sng" dirty="0">
                <a:solidFill>
                  <a:srgbClr val="1B4367"/>
                </a:solidFill>
                <a:cs typeface="+mn-ea"/>
                <a:sym typeface="+mn-lt"/>
              </a:rPr>
              <a:t>Advanced Task1 — 64QAM</a:t>
            </a:r>
          </a:p>
        </p:txBody>
      </p:sp>
      <p:sp>
        <p:nvSpPr>
          <p:cNvPr id="4" name="页脚占位符 3"/>
          <p:cNvSpPr txBox="1"/>
          <p:nvPr/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900" dirty="0">
                <a:solidFill>
                  <a:schemeClr val="tx1">
                    <a:tint val="75000"/>
                  </a:schemeClr>
                </a:solidFill>
              </a:rPr>
              <a:t>EE313: Wireless Communications</a:t>
            </a:r>
          </a:p>
        </p:txBody>
      </p:sp>
      <p:sp>
        <p:nvSpPr>
          <p:cNvPr id="5" name="灯片编号占位符 4"/>
          <p:cNvSpPr txBox="1"/>
          <p:nvPr/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7D9BB5D0-35E4-459D-AEF3-FE4D7C45CC19}" type="slidenum">
              <a:rPr lang="zh-CN" altLang="en-US" sz="900">
                <a:solidFill>
                  <a:schemeClr val="tx1">
                    <a:tint val="75000"/>
                  </a:schemeClr>
                </a:solidFill>
              </a:rPr>
              <a:t>44</a:t>
            </a:fld>
            <a:endParaRPr lang="zh-CN" altLang="en-US" sz="900" dirty="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9" name="文本框 15"/>
          <p:cNvSpPr txBox="1"/>
          <p:nvPr/>
        </p:nvSpPr>
        <p:spPr>
          <a:xfrm>
            <a:off x="3252486" y="4224076"/>
            <a:ext cx="2639026" cy="3308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en-US" altLang="zh-CN" sz="1700" dirty="0">
                <a:solidFill>
                  <a:srgbClr val="1B4367"/>
                </a:solidFill>
                <a:cs typeface="+mn-ea"/>
                <a:sym typeface="+mn-lt"/>
              </a:rPr>
              <a:t>64QAM Demodulation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/>
          <a:srcRect l="2443" t="8465" b="3472"/>
          <a:stretch>
            <a:fillRect/>
          </a:stretch>
        </p:blipFill>
        <p:spPr>
          <a:xfrm>
            <a:off x="730739" y="1131750"/>
            <a:ext cx="7682519" cy="2880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49"/>
                            </p:stCondLst>
                            <p:childTnLst>
                              <p:par>
                                <p:cTn id="13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 tmFilter="0,0; .5, 1; 1, 1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5"/>
          <p:cNvSpPr txBox="1"/>
          <p:nvPr/>
        </p:nvSpPr>
        <p:spPr>
          <a:xfrm>
            <a:off x="554370" y="176247"/>
            <a:ext cx="3714079" cy="51552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endParaRPr lang="zh-CN" altLang="en-US" sz="1200" b="1" dirty="0">
              <a:latin typeface="Cambria" panose="02040503050406030204" pitchFamily="18" charset="0"/>
            </a:endParaRPr>
          </a:p>
          <a:p>
            <a:r>
              <a:rPr lang="en-US" altLang="zh-CN" sz="1700" b="1" u="sng" dirty="0">
                <a:solidFill>
                  <a:srgbClr val="1B4367"/>
                </a:solidFill>
                <a:cs typeface="+mn-ea"/>
                <a:sym typeface="+mn-lt"/>
              </a:rPr>
              <a:t>Advanced Task1 — Simulator</a:t>
            </a:r>
          </a:p>
        </p:txBody>
      </p:sp>
      <p:sp>
        <p:nvSpPr>
          <p:cNvPr id="4" name="页脚占位符 3"/>
          <p:cNvSpPr txBox="1"/>
          <p:nvPr/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900" dirty="0">
                <a:solidFill>
                  <a:schemeClr val="tx1">
                    <a:tint val="75000"/>
                  </a:schemeClr>
                </a:solidFill>
              </a:rPr>
              <a:t>EE313: Wireless Communications</a:t>
            </a:r>
          </a:p>
        </p:txBody>
      </p:sp>
      <p:sp>
        <p:nvSpPr>
          <p:cNvPr id="5" name="灯片编号占位符 4"/>
          <p:cNvSpPr txBox="1"/>
          <p:nvPr/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7D9BB5D0-35E4-459D-AEF3-FE4D7C45CC19}" type="slidenum">
              <a:rPr lang="zh-CN" altLang="en-US" sz="900">
                <a:solidFill>
                  <a:schemeClr val="tx1">
                    <a:tint val="75000"/>
                  </a:schemeClr>
                </a:solidFill>
              </a:rPr>
              <a:t>45</a:t>
            </a:fld>
            <a:endParaRPr lang="zh-CN" altLang="en-US" sz="900" dirty="0">
              <a:solidFill>
                <a:schemeClr val="tx1">
                  <a:tint val="75000"/>
                </a:schemeClr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731" y="1117904"/>
            <a:ext cx="2880000" cy="2907692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7271" y="1121488"/>
            <a:ext cx="2880000" cy="2900523"/>
          </a:xfrm>
          <a:prstGeom prst="rect">
            <a:avLst/>
          </a:prstGeom>
        </p:spPr>
      </p:pic>
      <p:sp>
        <p:nvSpPr>
          <p:cNvPr id="9" name="文本框 15"/>
          <p:cNvSpPr txBox="1"/>
          <p:nvPr/>
        </p:nvSpPr>
        <p:spPr>
          <a:xfrm>
            <a:off x="1946048" y="4230999"/>
            <a:ext cx="1021366" cy="3308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en-US" altLang="zh-CN" sz="1700" dirty="0">
                <a:solidFill>
                  <a:srgbClr val="1B4367"/>
                </a:solidFill>
                <a:cs typeface="+mn-ea"/>
                <a:sym typeface="+mn-lt"/>
              </a:rPr>
              <a:t>16QAM</a:t>
            </a:r>
          </a:p>
        </p:txBody>
      </p:sp>
      <p:sp>
        <p:nvSpPr>
          <p:cNvPr id="10" name="文本框 15"/>
          <p:cNvSpPr txBox="1"/>
          <p:nvPr/>
        </p:nvSpPr>
        <p:spPr>
          <a:xfrm>
            <a:off x="6176588" y="4230999"/>
            <a:ext cx="1021366" cy="3308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en-US" altLang="zh-CN" sz="1700" dirty="0">
                <a:solidFill>
                  <a:srgbClr val="1B4367"/>
                </a:solidFill>
                <a:cs typeface="+mn-ea"/>
                <a:sym typeface="+mn-lt"/>
              </a:rPr>
              <a:t>64QAM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750"/>
                            </p:stCondLst>
                            <p:childTnLst>
                              <p:par>
                                <p:cTn id="13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 tmFilter="0,0; .5, 1; 1, 1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450"/>
                            </p:stCondLst>
                            <p:childTnLst>
                              <p:par>
                                <p:cTn id="2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 tmFilter="0,0; .5, 1; 1, 1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/>
      <p:bldP spid="10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5"/>
          <p:cNvSpPr txBox="1"/>
          <p:nvPr/>
        </p:nvSpPr>
        <p:spPr>
          <a:xfrm>
            <a:off x="554370" y="176247"/>
            <a:ext cx="2994551" cy="51552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endParaRPr lang="zh-CN" altLang="en-US" sz="1200" b="1" dirty="0">
              <a:latin typeface="Cambria" panose="02040503050406030204" pitchFamily="18" charset="0"/>
            </a:endParaRPr>
          </a:p>
          <a:p>
            <a:r>
              <a:rPr lang="en-US" altLang="zh-CN" sz="1700" b="1" u="sng" dirty="0">
                <a:solidFill>
                  <a:srgbClr val="1B4367"/>
                </a:solidFill>
                <a:cs typeface="+mn-ea"/>
                <a:sym typeface="+mn-lt"/>
              </a:rPr>
              <a:t>Advanced Task1 — USRP</a:t>
            </a:r>
          </a:p>
        </p:txBody>
      </p:sp>
      <p:sp>
        <p:nvSpPr>
          <p:cNvPr id="4" name="页脚占位符 3"/>
          <p:cNvSpPr txBox="1"/>
          <p:nvPr/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900" dirty="0">
                <a:solidFill>
                  <a:schemeClr val="tx1">
                    <a:tint val="75000"/>
                  </a:schemeClr>
                </a:solidFill>
              </a:rPr>
              <a:t>EE313: Wireless Communications</a:t>
            </a:r>
          </a:p>
        </p:txBody>
      </p:sp>
      <p:sp>
        <p:nvSpPr>
          <p:cNvPr id="5" name="灯片编号占位符 4"/>
          <p:cNvSpPr txBox="1"/>
          <p:nvPr/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7D9BB5D0-35E4-459D-AEF3-FE4D7C45CC19}" type="slidenum">
              <a:rPr lang="zh-CN" altLang="en-US" sz="900">
                <a:solidFill>
                  <a:schemeClr val="tx1">
                    <a:tint val="75000"/>
                  </a:schemeClr>
                </a:solidFill>
              </a:rPr>
              <a:t>46</a:t>
            </a:fld>
            <a:endParaRPr lang="zh-CN" altLang="en-US" sz="900" dirty="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7" name="文本框 15"/>
          <p:cNvSpPr txBox="1"/>
          <p:nvPr/>
        </p:nvSpPr>
        <p:spPr>
          <a:xfrm>
            <a:off x="1946048" y="4230999"/>
            <a:ext cx="1021366" cy="3308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en-US" altLang="zh-CN" sz="1700" dirty="0">
                <a:solidFill>
                  <a:srgbClr val="1B4367"/>
                </a:solidFill>
                <a:cs typeface="+mn-ea"/>
                <a:sym typeface="+mn-lt"/>
              </a:rPr>
              <a:t>16QAM</a:t>
            </a:r>
          </a:p>
        </p:txBody>
      </p:sp>
      <p:sp>
        <p:nvSpPr>
          <p:cNvPr id="8" name="文本框 15"/>
          <p:cNvSpPr txBox="1"/>
          <p:nvPr/>
        </p:nvSpPr>
        <p:spPr>
          <a:xfrm>
            <a:off x="6176588" y="4230999"/>
            <a:ext cx="1021366" cy="3308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en-US" altLang="zh-CN" sz="1700" dirty="0">
                <a:solidFill>
                  <a:srgbClr val="1B4367"/>
                </a:solidFill>
                <a:cs typeface="+mn-ea"/>
                <a:sym typeface="+mn-lt"/>
              </a:rPr>
              <a:t>64QAM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731" y="1141962"/>
            <a:ext cx="2880000" cy="285957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7271" y="1124842"/>
            <a:ext cx="2880000" cy="289381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 tmFilter="0,0; .5, 1; 1, 1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200"/>
                            </p:stCondLst>
                            <p:childTnLst>
                              <p:par>
                                <p:cTn id="2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 tmFilter="0,0; .5, 1; 1, 1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  <p:bldP spid="8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5"/>
          <p:cNvSpPr txBox="1"/>
          <p:nvPr/>
        </p:nvSpPr>
        <p:spPr>
          <a:xfrm>
            <a:off x="554370" y="176247"/>
            <a:ext cx="2994551" cy="51552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endParaRPr lang="zh-CN" altLang="en-US" sz="1200" b="1" dirty="0">
              <a:latin typeface="Cambria" panose="02040503050406030204" pitchFamily="18" charset="0"/>
            </a:endParaRPr>
          </a:p>
          <a:p>
            <a:r>
              <a:rPr lang="en-US" altLang="zh-CN" sz="1700" b="1" u="sng" dirty="0">
                <a:solidFill>
                  <a:srgbClr val="1B4367"/>
                </a:solidFill>
                <a:cs typeface="+mn-ea"/>
                <a:sym typeface="+mn-lt"/>
              </a:rPr>
              <a:t>Advanced Task1 — Video</a:t>
            </a:r>
          </a:p>
        </p:txBody>
      </p:sp>
      <p:sp>
        <p:nvSpPr>
          <p:cNvPr id="4" name="页脚占位符 3"/>
          <p:cNvSpPr txBox="1"/>
          <p:nvPr/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900" dirty="0">
                <a:solidFill>
                  <a:schemeClr val="tx1">
                    <a:tint val="75000"/>
                  </a:schemeClr>
                </a:solidFill>
              </a:rPr>
              <a:t>EE313: Wireless Communications</a:t>
            </a:r>
          </a:p>
        </p:txBody>
      </p:sp>
      <p:sp>
        <p:nvSpPr>
          <p:cNvPr id="5" name="灯片编号占位符 4"/>
          <p:cNvSpPr txBox="1"/>
          <p:nvPr/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7D9BB5D0-35E4-459D-AEF3-FE4D7C45CC19}" type="slidenum">
              <a:rPr lang="zh-CN" altLang="en-US" sz="900">
                <a:solidFill>
                  <a:schemeClr val="tx1">
                    <a:tint val="75000"/>
                  </a:schemeClr>
                </a:solidFill>
              </a:rPr>
              <a:t>47</a:t>
            </a:fld>
            <a:endParaRPr lang="zh-CN" altLang="en-US" sz="900" dirty="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7" name="文本框 15"/>
          <p:cNvSpPr txBox="1"/>
          <p:nvPr/>
        </p:nvSpPr>
        <p:spPr>
          <a:xfrm>
            <a:off x="1844865" y="3942438"/>
            <a:ext cx="1021366" cy="3308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en-US" altLang="zh-CN" sz="1700" dirty="0">
                <a:solidFill>
                  <a:srgbClr val="1B4367"/>
                </a:solidFill>
                <a:cs typeface="+mn-ea"/>
                <a:sym typeface="+mn-lt"/>
              </a:rPr>
              <a:t>16QAM</a:t>
            </a:r>
          </a:p>
        </p:txBody>
      </p:sp>
      <p:sp>
        <p:nvSpPr>
          <p:cNvPr id="8" name="文本框 15"/>
          <p:cNvSpPr txBox="1"/>
          <p:nvPr/>
        </p:nvSpPr>
        <p:spPr>
          <a:xfrm>
            <a:off x="6277771" y="3942438"/>
            <a:ext cx="1021366" cy="3308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en-US" altLang="zh-CN" sz="1700" dirty="0">
                <a:solidFill>
                  <a:srgbClr val="1B4367"/>
                </a:solidFill>
                <a:cs typeface="+mn-ea"/>
                <a:sym typeface="+mn-lt"/>
              </a:rPr>
              <a:t>64QAM</a:t>
            </a:r>
          </a:p>
        </p:txBody>
      </p:sp>
      <p:pic>
        <p:nvPicPr>
          <p:cNvPr id="9" name="16QAM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95548" y="1590213"/>
            <a:ext cx="4320000" cy="1998000"/>
          </a:xfrm>
          <a:prstGeom prst="rect">
            <a:avLst/>
          </a:prstGeom>
        </p:spPr>
      </p:pic>
      <p:pic>
        <p:nvPicPr>
          <p:cNvPr id="10" name="64QAM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628452" y="1590213"/>
            <a:ext cx="4320000" cy="199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49"/>
                            </p:stCondLst>
                            <p:childTnLst>
                              <p:par>
                                <p:cTn id="13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 tmFilter="0,0; .5, 1; 1, 1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250"/>
                            </p:stCondLst>
                            <p:childTnLst>
                              <p:par>
                                <p:cTn id="2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 tmFilter="0,0; .5, 1; 1, 1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1" dur="1048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5" dur="548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6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37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8" fill="hold">
                      <p:stCondLst>
                        <p:cond delay="0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1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42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43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4" fill="hold">
                      <p:stCondLst>
                        <p:cond delay="0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7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  <p:bldLst>
      <p:bldP spid="2" grpId="0"/>
      <p:bldP spid="7" grpId="0"/>
      <p:bldP spid="8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5"/>
          <p:cNvSpPr txBox="1"/>
          <p:nvPr/>
        </p:nvSpPr>
        <p:spPr>
          <a:xfrm>
            <a:off x="554370" y="176247"/>
            <a:ext cx="4441102" cy="51552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endParaRPr lang="zh-CN" altLang="en-US" sz="1200" b="1" dirty="0">
              <a:latin typeface="Cambria" panose="02040503050406030204" pitchFamily="18" charset="0"/>
            </a:endParaRPr>
          </a:p>
          <a:p>
            <a:r>
              <a:rPr lang="en-US" altLang="zh-CN" sz="1700" b="1" u="sng" dirty="0">
                <a:solidFill>
                  <a:srgbClr val="1B4367"/>
                </a:solidFill>
                <a:cs typeface="+mn-ea"/>
                <a:sym typeface="+mn-lt"/>
              </a:rPr>
              <a:t>Advanced Task2 — Image Transmission</a:t>
            </a:r>
          </a:p>
        </p:txBody>
      </p:sp>
      <p:sp>
        <p:nvSpPr>
          <p:cNvPr id="4" name="页脚占位符 3"/>
          <p:cNvSpPr txBox="1"/>
          <p:nvPr/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900" dirty="0">
                <a:solidFill>
                  <a:schemeClr val="tx1">
                    <a:tint val="75000"/>
                  </a:schemeClr>
                </a:solidFill>
              </a:rPr>
              <a:t>EE313: Wireless Communications</a:t>
            </a:r>
          </a:p>
        </p:txBody>
      </p:sp>
      <p:sp>
        <p:nvSpPr>
          <p:cNvPr id="5" name="灯片编号占位符 4"/>
          <p:cNvSpPr txBox="1"/>
          <p:nvPr/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7D9BB5D0-35E4-459D-AEF3-FE4D7C45CC19}" type="slidenum">
              <a:rPr lang="zh-CN" altLang="en-US" sz="900">
                <a:solidFill>
                  <a:schemeClr val="tx1">
                    <a:tint val="75000"/>
                  </a:schemeClr>
                </a:solidFill>
              </a:rPr>
              <a:t>48</a:t>
            </a:fld>
            <a:endParaRPr lang="zh-CN" altLang="en-US" sz="900" dirty="0">
              <a:solidFill>
                <a:schemeClr val="tx1">
                  <a:tint val="75000"/>
                </a:schemeClr>
              </a:solidFill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" t="5726" r="610"/>
          <a:stretch>
            <a:fillRect/>
          </a:stretch>
        </p:blipFill>
        <p:spPr>
          <a:xfrm>
            <a:off x="136785" y="1216368"/>
            <a:ext cx="8870430" cy="3026300"/>
          </a:xfrm>
          <a:prstGeom prst="rect">
            <a:avLst/>
          </a:prstGeom>
        </p:spPr>
      </p:pic>
      <p:sp>
        <p:nvSpPr>
          <p:cNvPr id="11" name="文本框 15"/>
          <p:cNvSpPr txBox="1"/>
          <p:nvPr/>
        </p:nvSpPr>
        <p:spPr>
          <a:xfrm>
            <a:off x="3748657" y="4335787"/>
            <a:ext cx="1646686" cy="3308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en-US" altLang="zh-CN" sz="1700" dirty="0">
                <a:solidFill>
                  <a:srgbClr val="1B4367"/>
                </a:solidFill>
                <a:cs typeface="+mn-ea"/>
                <a:sym typeface="+mn-lt"/>
              </a:rPr>
              <a:t>Image source</a:t>
            </a: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3"/>
          <a:srcRect l="13284" r="6567" b="27974"/>
          <a:stretch>
            <a:fillRect/>
          </a:stretch>
        </p:blipFill>
        <p:spPr>
          <a:xfrm>
            <a:off x="5653576" y="310578"/>
            <a:ext cx="922947" cy="762389"/>
          </a:xfrm>
          <a:prstGeom prst="rect">
            <a:avLst/>
          </a:prstGeom>
        </p:spPr>
      </p:pic>
      <p:sp>
        <p:nvSpPr>
          <p:cNvPr id="14" name="文本框 15"/>
          <p:cNvSpPr txBox="1"/>
          <p:nvPr/>
        </p:nvSpPr>
        <p:spPr>
          <a:xfrm>
            <a:off x="6660450" y="534036"/>
            <a:ext cx="1854900" cy="315471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en-US" altLang="zh-CN" sz="1600" dirty="0">
                <a:solidFill>
                  <a:srgbClr val="1B4367"/>
                </a:solidFill>
                <a:cs typeface="+mn-ea"/>
                <a:sym typeface="+mn-lt"/>
              </a:rPr>
              <a:t>Source(Image).vi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200"/>
                            </p:stCondLst>
                            <p:childTnLst>
                              <p:par>
                                <p:cTn id="13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 tmFilter="0,0; .5, 1; 1, 1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250"/>
                            </p:stCondLst>
                            <p:childTnLst>
                              <p:par>
                                <p:cTn id="2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 tmFilter="0,0; .5, 1; 1, 1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1" grpId="0"/>
      <p:bldP spid="14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5"/>
          <p:cNvSpPr txBox="1"/>
          <p:nvPr/>
        </p:nvSpPr>
        <p:spPr>
          <a:xfrm>
            <a:off x="554370" y="176247"/>
            <a:ext cx="4665955" cy="51552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endParaRPr lang="zh-CN" altLang="en-US" sz="1200" b="1" dirty="0">
              <a:latin typeface="Cambria" panose="02040503050406030204" pitchFamily="18" charset="0"/>
            </a:endParaRPr>
          </a:p>
          <a:p>
            <a:r>
              <a:rPr lang="en-US" altLang="zh-CN" sz="1700" b="1" u="sng" dirty="0">
                <a:solidFill>
                  <a:srgbClr val="1B4367"/>
                </a:solidFill>
                <a:cs typeface="+mn-ea"/>
                <a:sym typeface="+mn-lt"/>
              </a:rPr>
              <a:t>Advanced Task2 — Image Transmission</a:t>
            </a:r>
          </a:p>
        </p:txBody>
      </p:sp>
      <p:sp>
        <p:nvSpPr>
          <p:cNvPr id="4" name="页脚占位符 3"/>
          <p:cNvSpPr txBox="1"/>
          <p:nvPr/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900" dirty="0">
                <a:solidFill>
                  <a:schemeClr val="tx1">
                    <a:tint val="75000"/>
                  </a:schemeClr>
                </a:solidFill>
              </a:rPr>
              <a:t>EE313: Wireless Communications</a:t>
            </a:r>
          </a:p>
        </p:txBody>
      </p:sp>
      <p:sp>
        <p:nvSpPr>
          <p:cNvPr id="5" name="灯片编号占位符 4"/>
          <p:cNvSpPr txBox="1"/>
          <p:nvPr/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7D9BB5D0-35E4-459D-AEF3-FE4D7C45CC19}" type="slidenum">
              <a:rPr lang="zh-CN" altLang="en-US" sz="900">
                <a:solidFill>
                  <a:schemeClr val="tx1">
                    <a:tint val="75000"/>
                  </a:schemeClr>
                </a:solidFill>
              </a:rPr>
              <a:t>49</a:t>
            </a:fld>
            <a:endParaRPr lang="zh-CN" altLang="en-US" sz="900" dirty="0">
              <a:solidFill>
                <a:schemeClr val="tx1">
                  <a:tint val="75000"/>
                </a:schemeClr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214" y="1147689"/>
            <a:ext cx="6753572" cy="2848121"/>
          </a:xfrm>
          <a:prstGeom prst="rect">
            <a:avLst/>
          </a:prstGeom>
        </p:spPr>
      </p:pic>
      <p:sp>
        <p:nvSpPr>
          <p:cNvPr id="7" name="文本框 15"/>
          <p:cNvSpPr txBox="1"/>
          <p:nvPr/>
        </p:nvSpPr>
        <p:spPr>
          <a:xfrm>
            <a:off x="3669400" y="4216106"/>
            <a:ext cx="1805199" cy="3308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en-US" altLang="zh-CN" sz="1700" dirty="0">
                <a:solidFill>
                  <a:srgbClr val="1B4367"/>
                </a:solidFill>
                <a:cs typeface="+mn-ea"/>
                <a:sym typeface="+mn-lt"/>
              </a:rPr>
              <a:t>Image recover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200"/>
                            </p:stCondLst>
                            <p:childTnLst>
                              <p:par>
                                <p:cTn id="13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 tmFilter="0,0; .5, 1; 1, 1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5"/>
          <p:cNvSpPr txBox="1"/>
          <p:nvPr/>
        </p:nvSpPr>
        <p:spPr>
          <a:xfrm>
            <a:off x="554370" y="176247"/>
            <a:ext cx="2223033" cy="51435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endParaRPr lang="zh-CN" altLang="en-US" sz="1200" b="1" dirty="0">
              <a:latin typeface="Cambria" panose="02040503050406030204" pitchFamily="18" charset="0"/>
            </a:endParaRPr>
          </a:p>
          <a:p>
            <a:r>
              <a:rPr lang="en-US" altLang="zh-CN" sz="1700" b="1" u="sng" dirty="0">
                <a:solidFill>
                  <a:srgbClr val="1B4367"/>
                </a:solidFill>
                <a:cs typeface="+mn-ea"/>
                <a:sym typeface="+mn-lt"/>
              </a:rPr>
              <a:t>Introduction</a:t>
            </a:r>
            <a:endParaRPr lang="zh-CN" altLang="en-US" sz="1700" b="1" u="sng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sp>
        <p:nvSpPr>
          <p:cNvPr id="4" name="页脚占位符 3"/>
          <p:cNvSpPr txBox="1"/>
          <p:nvPr/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900" dirty="0">
                <a:solidFill>
                  <a:schemeClr val="tx1">
                    <a:tint val="75000"/>
                  </a:schemeClr>
                </a:solidFill>
              </a:rPr>
              <a:t>EE313: Wireless Communications</a:t>
            </a:r>
          </a:p>
        </p:txBody>
      </p:sp>
      <p:sp>
        <p:nvSpPr>
          <p:cNvPr id="5" name="灯片编号占位符 4"/>
          <p:cNvSpPr txBox="1"/>
          <p:nvPr/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7D9BB5D0-35E4-459D-AEF3-FE4D7C45CC19}" type="slidenum">
              <a:rPr lang="zh-CN" altLang="en-US" sz="900">
                <a:solidFill>
                  <a:schemeClr val="tx1">
                    <a:tint val="75000"/>
                  </a:schemeClr>
                </a:solidFill>
              </a:rPr>
              <a:t>5</a:t>
            </a:fld>
            <a:endParaRPr lang="zh-CN" altLang="en-US" sz="900" dirty="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3" name="文本框 15"/>
          <p:cNvSpPr txBox="1"/>
          <p:nvPr/>
        </p:nvSpPr>
        <p:spPr>
          <a:xfrm>
            <a:off x="3402007" y="757710"/>
            <a:ext cx="2339981" cy="315471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en-US" altLang="zh-CN" sz="1600" b="1" dirty="0">
                <a:solidFill>
                  <a:srgbClr val="1B4367"/>
                </a:solidFill>
                <a:cs typeface="+mn-ea"/>
                <a:sym typeface="+mn-lt"/>
              </a:rPr>
              <a:t>How to deal with ISI ?</a:t>
            </a:r>
            <a:endParaRPr lang="zh-CN" altLang="en-US" sz="1600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sp>
        <p:nvSpPr>
          <p:cNvPr id="6" name="文本框 15"/>
          <p:cNvSpPr txBox="1"/>
          <p:nvPr/>
        </p:nvSpPr>
        <p:spPr>
          <a:xfrm>
            <a:off x="554369" y="1201072"/>
            <a:ext cx="8417244" cy="93063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600" b="1" dirty="0">
                <a:solidFill>
                  <a:srgbClr val="4287C6"/>
                </a:solidFill>
                <a:cs typeface="+mn-ea"/>
                <a:sym typeface="+mn-lt"/>
              </a:rPr>
              <a:t>Approach 1:</a:t>
            </a:r>
            <a:r>
              <a:rPr lang="en-US" altLang="zh-CN" sz="1600" b="1" dirty="0">
                <a:solidFill>
                  <a:srgbClr val="1B4367"/>
                </a:solidFill>
                <a:cs typeface="+mn-ea"/>
                <a:sym typeface="+mn-lt"/>
              </a:rPr>
              <a:t> </a:t>
            </a:r>
            <a:r>
              <a:rPr lang="en-US" altLang="zh-CN" sz="1600" b="1" dirty="0">
                <a:solidFill>
                  <a:srgbClr val="4287C6"/>
                </a:solidFill>
                <a:cs typeface="+mn-ea"/>
                <a:sym typeface="+mn-lt"/>
              </a:rPr>
              <a:t>Increase the time interval</a:t>
            </a:r>
            <a:r>
              <a:rPr lang="en-US" altLang="zh-CN" sz="1600" b="1" dirty="0">
                <a:solidFill>
                  <a:srgbClr val="1B4367"/>
                </a:solidFill>
                <a:cs typeface="+mn-ea"/>
                <a:sym typeface="+mn-lt"/>
              </a:rPr>
              <a:t> to make it larger than the delay extension of multipath effect.</a:t>
            </a:r>
          </a:p>
          <a:p>
            <a:pPr>
              <a:lnSpc>
                <a:spcPct val="120000"/>
              </a:lnSpc>
            </a:pPr>
            <a:r>
              <a:rPr lang="en-US" altLang="zh-CN" sz="1600" b="1" dirty="0">
                <a:solidFill>
                  <a:srgbClr val="FF0000"/>
                </a:solidFill>
                <a:cs typeface="+mn-ea"/>
                <a:sym typeface="+mn-lt"/>
              </a:rPr>
              <a:t>But it will reduce data transfer rate.</a:t>
            </a:r>
          </a:p>
        </p:txBody>
      </p:sp>
      <p:sp>
        <p:nvSpPr>
          <p:cNvPr id="7" name="文本框 15"/>
          <p:cNvSpPr txBox="1"/>
          <p:nvPr/>
        </p:nvSpPr>
        <p:spPr>
          <a:xfrm>
            <a:off x="554369" y="2265698"/>
            <a:ext cx="3246886" cy="339708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600" b="1" dirty="0">
                <a:solidFill>
                  <a:srgbClr val="4287C6"/>
                </a:solidFill>
                <a:cs typeface="+mn-ea"/>
                <a:sym typeface="+mn-lt"/>
              </a:rPr>
              <a:t>Approach 2: Channel equalizer.</a:t>
            </a:r>
          </a:p>
        </p:txBody>
      </p:sp>
      <p:sp>
        <p:nvSpPr>
          <p:cNvPr id="8" name="文本框 15"/>
          <p:cNvSpPr txBox="1"/>
          <p:nvPr/>
        </p:nvSpPr>
        <p:spPr>
          <a:xfrm>
            <a:off x="554369" y="3707405"/>
            <a:ext cx="8413988" cy="93063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600" b="1" dirty="0">
                <a:solidFill>
                  <a:srgbClr val="4287C6"/>
                </a:solidFill>
                <a:cs typeface="+mn-ea"/>
                <a:sym typeface="+mn-lt"/>
              </a:rPr>
              <a:t>Approach 3: Orthogonal Frequency Division Multiplexing (OFDM) </a:t>
            </a:r>
            <a:r>
              <a:rPr lang="en-US" altLang="zh-CN" sz="1600" b="1" dirty="0">
                <a:solidFill>
                  <a:srgbClr val="1B4367"/>
                </a:solidFill>
                <a:cs typeface="+mn-ea"/>
                <a:sym typeface="+mn-lt"/>
              </a:rPr>
              <a:t>is a digital multi‐carrier modulation technique extending the concept of single subcarrier modulation by using multiple sub-carriers over the channel.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578" y="2642186"/>
            <a:ext cx="4275975" cy="936000"/>
          </a:xfrm>
          <a:prstGeom prst="rect">
            <a:avLst/>
          </a:prstGeom>
          <a:ln w="12700">
            <a:solidFill>
              <a:srgbClr val="000B22"/>
            </a:solidFill>
          </a:ln>
        </p:spPr>
      </p:pic>
      <p:sp>
        <p:nvSpPr>
          <p:cNvPr id="11" name="文本框 15"/>
          <p:cNvSpPr txBox="1"/>
          <p:nvPr/>
        </p:nvSpPr>
        <p:spPr>
          <a:xfrm>
            <a:off x="6011611" y="2571750"/>
            <a:ext cx="1798403" cy="979884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1600" b="1" dirty="0">
                <a:solidFill>
                  <a:srgbClr val="FF0000"/>
                </a:solidFill>
                <a:cs typeface="+mn-ea"/>
                <a:sym typeface="+mn-lt"/>
              </a:rPr>
              <a:t>Maximum delay</a:t>
            </a:r>
          </a:p>
          <a:p>
            <a:pPr>
              <a:lnSpc>
                <a:spcPct val="200000"/>
              </a:lnSpc>
            </a:pPr>
            <a:r>
              <a:rPr lang="en-US" altLang="zh-CN" sz="1600" b="1" dirty="0">
                <a:solidFill>
                  <a:srgbClr val="FF0000"/>
                </a:solidFill>
                <a:cs typeface="+mn-ea"/>
                <a:sym typeface="+mn-lt"/>
              </a:rPr>
              <a:t>Complexity</a:t>
            </a:r>
          </a:p>
        </p:txBody>
      </p:sp>
      <p:sp>
        <p:nvSpPr>
          <p:cNvPr id="12" name="箭头: 上 11"/>
          <p:cNvSpPr/>
          <p:nvPr/>
        </p:nvSpPr>
        <p:spPr>
          <a:xfrm flipH="1">
            <a:off x="7821258" y="2751318"/>
            <a:ext cx="385894" cy="284764"/>
          </a:xfrm>
          <a:prstGeom prst="up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箭头: 上 12"/>
          <p:cNvSpPr/>
          <p:nvPr/>
        </p:nvSpPr>
        <p:spPr>
          <a:xfrm flipH="1">
            <a:off x="7345422" y="3215650"/>
            <a:ext cx="385894" cy="284764"/>
          </a:xfrm>
          <a:prstGeom prst="up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49"/>
                            </p:stCondLst>
                            <p:childTnLst>
                              <p:par>
                                <p:cTn id="13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 tmFilter="0,0; .5, 1; 1, 1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99"/>
                            </p:stCondLst>
                            <p:childTnLst>
                              <p:par>
                                <p:cTn id="2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 tmFilter="0,0; .5, 1; 1, 1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50"/>
                            </p:stCondLst>
                            <p:childTnLst>
                              <p:par>
                                <p:cTn id="2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 tmFilter="0,0; .5, 1; 1, 1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2000"/>
                            </p:stCondLst>
                            <p:childTnLst>
                              <p:par>
                                <p:cTn id="37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 tmFilter="0,0; .5, 1; 1, 1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3049"/>
                            </p:stCondLst>
                            <p:childTnLst>
                              <p:par>
                                <p:cTn id="4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 tmFilter="0,0; .5, 1; 1, 1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6" grpId="0"/>
      <p:bldP spid="7" grpId="0"/>
      <p:bldP spid="8" grpId="0"/>
      <p:bldP spid="11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5"/>
          <p:cNvSpPr txBox="1"/>
          <p:nvPr/>
        </p:nvSpPr>
        <p:spPr>
          <a:xfrm>
            <a:off x="554371" y="176247"/>
            <a:ext cx="3459246" cy="51552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endParaRPr lang="zh-CN" altLang="en-US" sz="1200" b="1" dirty="0">
              <a:latin typeface="Cambria" panose="02040503050406030204" pitchFamily="18" charset="0"/>
            </a:endParaRPr>
          </a:p>
          <a:p>
            <a:r>
              <a:rPr lang="en-US" altLang="zh-CN" sz="1700" b="1" u="sng" dirty="0">
                <a:solidFill>
                  <a:srgbClr val="1B4367"/>
                </a:solidFill>
                <a:cs typeface="+mn-ea"/>
                <a:sym typeface="+mn-lt"/>
              </a:rPr>
              <a:t>Advanced Task2 — Simulator</a:t>
            </a:r>
          </a:p>
        </p:txBody>
      </p:sp>
      <p:sp>
        <p:nvSpPr>
          <p:cNvPr id="4" name="页脚占位符 3"/>
          <p:cNvSpPr txBox="1"/>
          <p:nvPr/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900" dirty="0">
                <a:solidFill>
                  <a:schemeClr val="tx1">
                    <a:tint val="75000"/>
                  </a:schemeClr>
                </a:solidFill>
              </a:rPr>
              <a:t>EE313: Wireless Communications</a:t>
            </a:r>
          </a:p>
        </p:txBody>
      </p:sp>
      <p:sp>
        <p:nvSpPr>
          <p:cNvPr id="5" name="灯片编号占位符 4"/>
          <p:cNvSpPr txBox="1"/>
          <p:nvPr/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7D9BB5D0-35E4-459D-AEF3-FE4D7C45CC19}" type="slidenum">
              <a:rPr lang="zh-CN" altLang="en-US" sz="900">
                <a:solidFill>
                  <a:schemeClr val="tx1">
                    <a:tint val="75000"/>
                  </a:schemeClr>
                </a:solidFill>
              </a:rPr>
              <a:t>50</a:t>
            </a:fld>
            <a:endParaRPr lang="zh-CN" altLang="en-US" sz="900" dirty="0">
              <a:solidFill>
                <a:schemeClr val="tx1">
                  <a:tint val="75000"/>
                </a:schemeClr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84" r="28048" b="12749"/>
          <a:stretch>
            <a:fillRect/>
          </a:stretch>
        </p:blipFill>
        <p:spPr>
          <a:xfrm>
            <a:off x="0" y="1491750"/>
            <a:ext cx="4533554" cy="2160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2" t="4210" r="7838" b="7514"/>
          <a:stretch>
            <a:fillRect/>
          </a:stretch>
        </p:blipFill>
        <p:spPr>
          <a:xfrm>
            <a:off x="4610447" y="1491750"/>
            <a:ext cx="4533553" cy="2160000"/>
          </a:xfrm>
          <a:prstGeom prst="rect">
            <a:avLst/>
          </a:prstGeom>
        </p:spPr>
      </p:pic>
      <p:sp>
        <p:nvSpPr>
          <p:cNvPr id="9" name="文本框 15"/>
          <p:cNvSpPr txBox="1"/>
          <p:nvPr/>
        </p:nvSpPr>
        <p:spPr>
          <a:xfrm>
            <a:off x="1110847" y="3954076"/>
            <a:ext cx="2311860" cy="3308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en-US" altLang="zh-CN" sz="1700" dirty="0">
                <a:solidFill>
                  <a:srgbClr val="1B4367"/>
                </a:solidFill>
                <a:cs typeface="+mn-ea"/>
                <a:sym typeface="+mn-lt"/>
              </a:rPr>
              <a:t>Transmitted image</a:t>
            </a:r>
          </a:p>
        </p:txBody>
      </p:sp>
      <p:sp>
        <p:nvSpPr>
          <p:cNvPr id="10" name="文本框 15"/>
          <p:cNvSpPr txBox="1"/>
          <p:nvPr/>
        </p:nvSpPr>
        <p:spPr>
          <a:xfrm>
            <a:off x="5721295" y="3954076"/>
            <a:ext cx="2311860" cy="3308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en-US" altLang="zh-CN" sz="1700" dirty="0">
                <a:solidFill>
                  <a:srgbClr val="1B4367"/>
                </a:solidFill>
                <a:cs typeface="+mn-ea"/>
                <a:sym typeface="+mn-lt"/>
              </a:rPr>
              <a:t>Recovered image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750"/>
                            </p:stCondLst>
                            <p:childTnLst>
                              <p:par>
                                <p:cTn id="13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 tmFilter="0,0; .5, 1; 1, 1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49"/>
                            </p:stCondLst>
                            <p:childTnLst>
                              <p:par>
                                <p:cTn id="2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 tmFilter="0,0; .5, 1; 1, 1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/>
      <p:bldP spid="10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5"/>
          <p:cNvSpPr txBox="1"/>
          <p:nvPr/>
        </p:nvSpPr>
        <p:spPr>
          <a:xfrm>
            <a:off x="554371" y="176247"/>
            <a:ext cx="3086100" cy="51552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endParaRPr lang="zh-CN" altLang="en-US" sz="1200" b="1" dirty="0">
              <a:latin typeface="Cambria" panose="02040503050406030204" pitchFamily="18" charset="0"/>
            </a:endParaRPr>
          </a:p>
          <a:p>
            <a:r>
              <a:rPr lang="en-US" altLang="zh-CN" sz="1700" b="1" u="sng" dirty="0">
                <a:solidFill>
                  <a:srgbClr val="1B4367"/>
                </a:solidFill>
                <a:cs typeface="+mn-ea"/>
                <a:sym typeface="+mn-lt"/>
              </a:rPr>
              <a:t>Advanced Task2 — USRP</a:t>
            </a:r>
          </a:p>
        </p:txBody>
      </p:sp>
      <p:sp>
        <p:nvSpPr>
          <p:cNvPr id="4" name="页脚占位符 3"/>
          <p:cNvSpPr txBox="1"/>
          <p:nvPr/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900" dirty="0">
                <a:solidFill>
                  <a:schemeClr val="tx1">
                    <a:tint val="75000"/>
                  </a:schemeClr>
                </a:solidFill>
              </a:rPr>
              <a:t>EE313: Wireless Communications</a:t>
            </a:r>
          </a:p>
        </p:txBody>
      </p:sp>
      <p:sp>
        <p:nvSpPr>
          <p:cNvPr id="5" name="灯片编号占位符 4"/>
          <p:cNvSpPr txBox="1"/>
          <p:nvPr/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7D9BB5D0-35E4-459D-AEF3-FE4D7C45CC19}" type="slidenum">
              <a:rPr lang="zh-CN" altLang="en-US" sz="900">
                <a:solidFill>
                  <a:schemeClr val="tx1">
                    <a:tint val="75000"/>
                  </a:schemeClr>
                </a:solidFill>
              </a:rPr>
              <a:t>51</a:t>
            </a:fld>
            <a:endParaRPr lang="zh-CN" altLang="en-US" sz="900" dirty="0">
              <a:solidFill>
                <a:schemeClr val="tx1">
                  <a:tint val="75000"/>
                </a:schemeClr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5350" y="1126211"/>
            <a:ext cx="2880000" cy="289107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69" r="15357" b="25626"/>
          <a:stretch>
            <a:fillRect/>
          </a:stretch>
        </p:blipFill>
        <p:spPr>
          <a:xfrm>
            <a:off x="89941" y="1126211"/>
            <a:ext cx="5369345" cy="2890800"/>
          </a:xfrm>
          <a:prstGeom prst="rect">
            <a:avLst/>
          </a:prstGeom>
        </p:spPr>
      </p:pic>
      <p:sp>
        <p:nvSpPr>
          <p:cNvPr id="9" name="文本框 15"/>
          <p:cNvSpPr txBox="1"/>
          <p:nvPr/>
        </p:nvSpPr>
        <p:spPr>
          <a:xfrm>
            <a:off x="3669400" y="4226707"/>
            <a:ext cx="1805199" cy="3308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>
            <a:defPPr>
              <a:defRPr lang="zh-CN"/>
            </a:defPPr>
            <a:lvl1pPr marL="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700" dirty="0">
                <a:solidFill>
                  <a:srgbClr val="1B4367"/>
                </a:solidFill>
                <a:cs typeface="+mn-ea"/>
                <a:sym typeface="+mn-lt"/>
              </a:rPr>
              <a:t>Image recover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5"/>
          <p:cNvSpPr txBox="1"/>
          <p:nvPr/>
        </p:nvSpPr>
        <p:spPr>
          <a:xfrm>
            <a:off x="554370" y="176247"/>
            <a:ext cx="3086101" cy="51552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endParaRPr lang="zh-CN" altLang="en-US" sz="1200" b="1" dirty="0">
              <a:latin typeface="Cambria" panose="02040503050406030204" pitchFamily="18" charset="0"/>
            </a:endParaRPr>
          </a:p>
          <a:p>
            <a:r>
              <a:rPr lang="en-US" altLang="zh-CN" sz="1700" b="1" u="sng" dirty="0">
                <a:solidFill>
                  <a:srgbClr val="1B4367"/>
                </a:solidFill>
                <a:cs typeface="+mn-ea"/>
                <a:sym typeface="+mn-lt"/>
              </a:rPr>
              <a:t>Advanced Task2 — Video</a:t>
            </a:r>
          </a:p>
        </p:txBody>
      </p:sp>
      <p:sp>
        <p:nvSpPr>
          <p:cNvPr id="4" name="页脚占位符 3"/>
          <p:cNvSpPr txBox="1"/>
          <p:nvPr/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900" dirty="0">
                <a:solidFill>
                  <a:schemeClr val="tx1">
                    <a:tint val="75000"/>
                  </a:schemeClr>
                </a:solidFill>
              </a:rPr>
              <a:t>EE313: Wireless Communications</a:t>
            </a:r>
          </a:p>
        </p:txBody>
      </p:sp>
      <p:sp>
        <p:nvSpPr>
          <p:cNvPr id="5" name="灯片编号占位符 4"/>
          <p:cNvSpPr txBox="1"/>
          <p:nvPr/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7D9BB5D0-35E4-459D-AEF3-FE4D7C45CC19}" type="slidenum">
              <a:rPr lang="zh-CN" altLang="en-US" sz="900">
                <a:solidFill>
                  <a:schemeClr val="tx1">
                    <a:tint val="75000"/>
                  </a:schemeClr>
                </a:solidFill>
              </a:rPr>
              <a:t>52</a:t>
            </a:fld>
            <a:endParaRPr lang="zh-CN" altLang="en-US" sz="900" dirty="0">
              <a:solidFill>
                <a:schemeClr val="tx1">
                  <a:tint val="75000"/>
                </a:schemeClr>
              </a:solidFill>
            </a:endParaRPr>
          </a:p>
        </p:txBody>
      </p:sp>
      <p:pic>
        <p:nvPicPr>
          <p:cNvPr id="3" name="Imag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43999" y="951750"/>
            <a:ext cx="7056001" cy="3240000"/>
          </a:xfrm>
          <a:prstGeom prst="rect">
            <a:avLst/>
          </a:prstGeom>
        </p:spPr>
      </p:pic>
      <p:sp>
        <p:nvSpPr>
          <p:cNvPr id="6" name="文本框 15"/>
          <p:cNvSpPr txBox="1"/>
          <p:nvPr/>
        </p:nvSpPr>
        <p:spPr>
          <a:xfrm>
            <a:off x="3349174" y="4314076"/>
            <a:ext cx="2445650" cy="3308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en-US" altLang="zh-CN" sz="1700" dirty="0">
                <a:solidFill>
                  <a:srgbClr val="1B4367"/>
                </a:solidFill>
                <a:cs typeface="+mn-ea"/>
                <a:sym typeface="+mn-lt"/>
              </a:rPr>
              <a:t>Image Transmission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1803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8500"/>
                            </p:stCondLst>
                            <p:childTnLst>
                              <p:par>
                                <p:cTn id="17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 tmFilter="0,0; .5, 1; 1, 1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4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25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6" fill="hold">
                      <p:stCondLst>
                        <p:cond delay="0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screen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2435780" y="2029294"/>
            <a:ext cx="4272439" cy="1084912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6600" b="1" i="0" u="none" strike="noStrike" kern="1200" cap="none" spc="0" normalizeH="0" baseline="0" noProof="0" dirty="0">
                <a:ln>
                  <a:noFill/>
                </a:ln>
                <a:solidFill>
                  <a:srgbClr val="1B4367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THANKS</a:t>
            </a:r>
          </a:p>
        </p:txBody>
      </p:sp>
      <p:sp>
        <p:nvSpPr>
          <p:cNvPr id="2" name="页脚占位符 3"/>
          <p:cNvSpPr txBox="1"/>
          <p:nvPr/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900" dirty="0">
                <a:solidFill>
                  <a:schemeClr val="tx1">
                    <a:tint val="75000"/>
                  </a:schemeClr>
                </a:solidFill>
              </a:rPr>
              <a:t>EE313: Wireless Communications</a:t>
            </a:r>
          </a:p>
        </p:txBody>
      </p:sp>
      <p:sp>
        <p:nvSpPr>
          <p:cNvPr id="3" name="灯片编号占位符 4"/>
          <p:cNvSpPr txBox="1"/>
          <p:nvPr/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7D9BB5D0-35E4-459D-AEF3-FE4D7C45CC19}" type="slidenum">
              <a:rPr lang="zh-CN" altLang="en-US" sz="900">
                <a:solidFill>
                  <a:schemeClr val="tx1">
                    <a:tint val="75000"/>
                  </a:schemeClr>
                </a:solidFill>
              </a:rPr>
              <a:t>53</a:t>
            </a:fld>
            <a:endParaRPr lang="zh-CN" altLang="en-US" sz="900" dirty="0">
              <a:solidFill>
                <a:schemeClr val="tx1">
                  <a:tint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screen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2435780" y="1921572"/>
            <a:ext cx="4272439" cy="130035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>
              <a:defRPr/>
            </a:pPr>
            <a:r>
              <a:rPr lang="en-US" altLang="zh-CN" sz="8000" b="1" dirty="0">
                <a:solidFill>
                  <a:srgbClr val="1B4367"/>
                </a:solidFill>
                <a:cs typeface="+mn-ea"/>
                <a:sym typeface="+mn-lt"/>
              </a:rPr>
              <a:t>Q&amp;A</a:t>
            </a:r>
          </a:p>
        </p:txBody>
      </p:sp>
      <p:sp>
        <p:nvSpPr>
          <p:cNvPr id="2" name="页脚占位符 3"/>
          <p:cNvSpPr txBox="1"/>
          <p:nvPr/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900" dirty="0">
                <a:solidFill>
                  <a:schemeClr val="tx1">
                    <a:tint val="75000"/>
                  </a:schemeClr>
                </a:solidFill>
              </a:rPr>
              <a:t>EE313: Wireless Communications</a:t>
            </a:r>
          </a:p>
        </p:txBody>
      </p:sp>
      <p:sp>
        <p:nvSpPr>
          <p:cNvPr id="3" name="灯片编号占位符 4"/>
          <p:cNvSpPr txBox="1"/>
          <p:nvPr/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7D9BB5D0-35E4-459D-AEF3-FE4D7C45CC19}" type="slidenum">
              <a:rPr lang="zh-CN" altLang="en-US" sz="900">
                <a:solidFill>
                  <a:schemeClr val="tx1">
                    <a:tint val="75000"/>
                  </a:schemeClr>
                </a:solidFill>
              </a:rPr>
              <a:t>54</a:t>
            </a:fld>
            <a:endParaRPr lang="zh-CN" altLang="en-US" sz="900" dirty="0">
              <a:solidFill>
                <a:schemeClr val="tx1">
                  <a:tint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5"/>
          <p:cNvSpPr txBox="1"/>
          <p:nvPr/>
        </p:nvSpPr>
        <p:spPr>
          <a:xfrm>
            <a:off x="554370" y="176247"/>
            <a:ext cx="2223033" cy="51435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endParaRPr lang="zh-CN" altLang="en-US" sz="1200" b="1" dirty="0">
              <a:latin typeface="Cambria" panose="02040503050406030204" pitchFamily="18" charset="0"/>
            </a:endParaRPr>
          </a:p>
          <a:p>
            <a:r>
              <a:rPr lang="en-US" altLang="zh-CN" sz="1700" b="1" u="sng" dirty="0">
                <a:solidFill>
                  <a:srgbClr val="1B4367"/>
                </a:solidFill>
                <a:cs typeface="+mn-ea"/>
                <a:sym typeface="+mn-lt"/>
              </a:rPr>
              <a:t>Introduction</a:t>
            </a:r>
            <a:endParaRPr lang="zh-CN" altLang="en-US" sz="1700" b="1" u="sng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sp>
        <p:nvSpPr>
          <p:cNvPr id="4" name="页脚占位符 3"/>
          <p:cNvSpPr txBox="1"/>
          <p:nvPr/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900" dirty="0">
                <a:solidFill>
                  <a:schemeClr val="tx1">
                    <a:tint val="75000"/>
                  </a:schemeClr>
                </a:solidFill>
              </a:rPr>
              <a:t>EE313: Wireless Communications</a:t>
            </a:r>
          </a:p>
        </p:txBody>
      </p:sp>
      <p:sp>
        <p:nvSpPr>
          <p:cNvPr id="5" name="灯片编号占位符 4"/>
          <p:cNvSpPr txBox="1"/>
          <p:nvPr/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7D9BB5D0-35E4-459D-AEF3-FE4D7C45CC19}" type="slidenum">
              <a:rPr lang="zh-CN" altLang="en-US" sz="900">
                <a:solidFill>
                  <a:schemeClr val="tx1">
                    <a:tint val="75000"/>
                  </a:schemeClr>
                </a:solidFill>
              </a:rPr>
              <a:t>6</a:t>
            </a:fld>
            <a:endParaRPr lang="zh-CN" altLang="en-US" sz="900" dirty="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3" name="文本框 15"/>
          <p:cNvSpPr txBox="1"/>
          <p:nvPr/>
        </p:nvSpPr>
        <p:spPr>
          <a:xfrm>
            <a:off x="554370" y="794381"/>
            <a:ext cx="7960980" cy="1595437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b="1" dirty="0">
                <a:solidFill>
                  <a:srgbClr val="1B4367"/>
                </a:solidFill>
                <a:cs typeface="+mn-ea"/>
                <a:sym typeface="+mn-lt"/>
              </a:rPr>
              <a:t>Advantages of OFDM technology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1B4367"/>
                </a:solidFill>
                <a:cs typeface="+mn-ea"/>
                <a:sym typeface="+mn-lt"/>
              </a:rPr>
              <a:t>Spectra efficiency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1B4367"/>
                </a:solidFill>
                <a:cs typeface="+mn-ea"/>
                <a:sym typeface="+mn-lt"/>
              </a:rPr>
              <a:t>Against frequency selective fading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1B4367"/>
                </a:solidFill>
                <a:cs typeface="+mn-ea"/>
                <a:sym typeface="+mn-lt"/>
              </a:rPr>
              <a:t>The ISI can be completely eliminated through the use of a cyclic prefix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1B4367"/>
                </a:solidFill>
                <a:cs typeface="+mn-ea"/>
                <a:sym typeface="+mn-lt"/>
              </a:rPr>
              <a:t>Use multi-subcarriers to decrease the complexity of equalizer</a:t>
            </a:r>
          </a:p>
        </p:txBody>
      </p:sp>
      <p:sp>
        <p:nvSpPr>
          <p:cNvPr id="7" name="文本框 15"/>
          <p:cNvSpPr txBox="1"/>
          <p:nvPr/>
        </p:nvSpPr>
        <p:spPr>
          <a:xfrm>
            <a:off x="554370" y="2485356"/>
            <a:ext cx="7960980" cy="2186368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b="1" dirty="0">
                <a:solidFill>
                  <a:srgbClr val="1B4367"/>
                </a:solidFill>
                <a:cs typeface="+mn-ea"/>
                <a:sym typeface="+mn-lt"/>
              </a:rPr>
              <a:t>Application of OFDM technology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1B4367"/>
                </a:solidFill>
                <a:cs typeface="+mn-ea"/>
                <a:sym typeface="+mn-lt"/>
              </a:rPr>
              <a:t>4G mobile communication system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1B4367"/>
                </a:solidFill>
                <a:cs typeface="+mn-ea"/>
                <a:sym typeface="+mn-lt"/>
              </a:rPr>
              <a:t>Multi Input Multi Output (MIMO) technology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1B4367"/>
                </a:solidFill>
                <a:cs typeface="+mn-ea"/>
                <a:sym typeface="+mn-lt"/>
              </a:rPr>
              <a:t>Ultra Wide Band (UWB) radios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1B4367"/>
                </a:solidFill>
                <a:cs typeface="+mn-ea"/>
                <a:sym typeface="+mn-lt"/>
              </a:rPr>
              <a:t>IEEE 802.11a Wireless LAN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1B4367"/>
                </a:solidFill>
                <a:cs typeface="+mn-ea"/>
                <a:sym typeface="+mn-lt"/>
              </a:rPr>
              <a:t>Digital Audio Broadcasting (DAB)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1B4367"/>
                </a:solidFill>
                <a:cs typeface="+mn-ea"/>
                <a:sym typeface="+mn-lt"/>
              </a:rPr>
              <a:t>HiperLAN/2 (High Performance Radio LAN)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49"/>
                            </p:stCondLst>
                            <p:childTnLst>
                              <p:par>
                                <p:cTn id="13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 tmFilter="0,0; .5, 1; 1, 1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150"/>
                            </p:stCondLst>
                            <p:childTnLst>
                              <p:par>
                                <p:cTn id="2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 tmFilter="0,0; .5, 1; 1, 1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screen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椭圆 101"/>
          <p:cNvSpPr/>
          <p:nvPr/>
        </p:nvSpPr>
        <p:spPr>
          <a:xfrm>
            <a:off x="3819635" y="1089058"/>
            <a:ext cx="1500028" cy="1500028"/>
          </a:xfrm>
          <a:prstGeom prst="ellipse">
            <a:avLst/>
          </a:prstGeom>
          <a:solidFill>
            <a:srgbClr val="1B43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文本框 11"/>
          <p:cNvSpPr txBox="1"/>
          <p:nvPr/>
        </p:nvSpPr>
        <p:spPr>
          <a:xfrm>
            <a:off x="1319204" y="2844226"/>
            <a:ext cx="6505591" cy="59247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en-US" altLang="zh-CN" sz="3400" b="1" dirty="0">
                <a:solidFill>
                  <a:srgbClr val="1B4367"/>
                </a:solidFill>
                <a:cs typeface="+mn-ea"/>
                <a:sym typeface="+mn-lt"/>
              </a:rPr>
              <a:t>Theory</a:t>
            </a:r>
          </a:p>
        </p:txBody>
      </p:sp>
      <p:sp>
        <p:nvSpPr>
          <p:cNvPr id="105" name="文本框 11"/>
          <p:cNvSpPr txBox="1"/>
          <p:nvPr/>
        </p:nvSpPr>
        <p:spPr>
          <a:xfrm>
            <a:off x="3713476" y="1575042"/>
            <a:ext cx="1732894" cy="838691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altLang="zh-CN" sz="5400" dirty="0">
                <a:solidFill>
                  <a:schemeClr val="bg1"/>
                </a:solidFill>
                <a:cs typeface="+mn-ea"/>
                <a:sym typeface="+mn-lt"/>
              </a:rPr>
              <a:t>02</a:t>
            </a:r>
            <a:endParaRPr lang="zh-CN" altLang="en-US" sz="5400" dirty="0">
              <a:solidFill>
                <a:schemeClr val="bg1"/>
              </a:solidFill>
              <a:cs typeface="+mn-ea"/>
              <a:sym typeface="+mn-lt"/>
            </a:endParaRPr>
          </a:p>
          <a:p>
            <a:pPr algn="ctr">
              <a:lnSpc>
                <a:spcPts val="3000"/>
              </a:lnSpc>
            </a:pPr>
            <a:r>
              <a:rPr lang="en-US" altLang="zh-CN" sz="2400" dirty="0">
                <a:solidFill>
                  <a:schemeClr val="bg1"/>
                </a:solidFill>
                <a:cs typeface="+mn-ea"/>
                <a:sym typeface="+mn-lt"/>
              </a:rPr>
              <a:t>PART </a:t>
            </a:r>
          </a:p>
        </p:txBody>
      </p:sp>
      <p:sp>
        <p:nvSpPr>
          <p:cNvPr id="4" name="页脚占位符 3"/>
          <p:cNvSpPr txBox="1"/>
          <p:nvPr/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900" dirty="0">
                <a:solidFill>
                  <a:schemeClr val="tx1">
                    <a:tint val="75000"/>
                  </a:schemeClr>
                </a:solidFill>
              </a:rPr>
              <a:t>EE313: Wireless Communications</a:t>
            </a:r>
          </a:p>
        </p:txBody>
      </p:sp>
      <p:sp>
        <p:nvSpPr>
          <p:cNvPr id="5" name="灯片编号占位符 4"/>
          <p:cNvSpPr txBox="1"/>
          <p:nvPr/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7D9BB5D0-35E4-459D-AEF3-FE4D7C45CC19}" type="slidenum">
              <a:rPr lang="zh-CN" altLang="en-US" sz="900">
                <a:solidFill>
                  <a:schemeClr val="tx1">
                    <a:tint val="75000"/>
                  </a:schemeClr>
                </a:solidFill>
              </a:rPr>
              <a:t>7</a:t>
            </a:fld>
            <a:endParaRPr lang="zh-CN" altLang="en-US" sz="900" dirty="0">
              <a:solidFill>
                <a:schemeClr val="tx1">
                  <a:tint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6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 tmFilter="0,0; .5, 1; 1, 1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" grpId="0" animBg="1"/>
      <p:bldP spid="103" grpId="0"/>
      <p:bldP spid="10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5"/>
          <p:cNvSpPr txBox="1"/>
          <p:nvPr/>
        </p:nvSpPr>
        <p:spPr>
          <a:xfrm>
            <a:off x="554370" y="176247"/>
            <a:ext cx="2474580" cy="51552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" panose="02040503050406030204" pitchFamily="18" charset="0"/>
              <a:ea typeface="微软雅黑" panose="020B0503020204020204" charset="-122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700" b="1" i="0" u="sng" strike="noStrike" kern="1200" cap="none" spc="0" normalizeH="0" baseline="0" noProof="0" dirty="0">
                <a:ln>
                  <a:noFill/>
                </a:ln>
                <a:solidFill>
                  <a:srgbClr val="1B4367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Basic idea of OFDM</a:t>
            </a:r>
            <a:endParaRPr kumimoji="0" lang="zh-CN" altLang="en-US" sz="1700" b="1" i="0" u="sng" strike="noStrike" kern="1200" cap="none" spc="0" normalizeH="0" baseline="0" noProof="0" dirty="0">
              <a:ln>
                <a:noFill/>
              </a:ln>
              <a:solidFill>
                <a:srgbClr val="1B4367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4" name="页脚占位符 3"/>
          <p:cNvSpPr txBox="1"/>
          <p:nvPr/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EE313: Wireless Communications</a:t>
            </a:r>
          </a:p>
        </p:txBody>
      </p:sp>
      <p:sp>
        <p:nvSpPr>
          <p:cNvPr id="5" name="灯片编号占位符 4"/>
          <p:cNvSpPr txBox="1"/>
          <p:nvPr/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D9BB5D0-35E4-459D-AEF3-FE4D7C45CC19}" type="slidenum">
              <a:rPr kumimoji="0" lang="zh-CN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8</a:t>
            </a:fld>
            <a:endParaRPr kumimoji="0" lang="zh-CN" alt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491" y="691773"/>
            <a:ext cx="8442883" cy="2573643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306765" y="3477730"/>
            <a:ext cx="653046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defRPr/>
            </a:pPr>
            <a:r>
              <a:rPr lang="en-US" altLang="zh-CN" sz="1600" dirty="0">
                <a:solidFill>
                  <a:srgbClr val="1B4367"/>
                </a:solidFill>
                <a:cs typeface="+mn-ea"/>
              </a:rPr>
              <a:t>Think of the modulation symbol as the spectrum of the signal</a:t>
            </a:r>
          </a:p>
          <a:p>
            <a:pPr marL="342900" marR="0" lvl="0" indent="-342900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defRPr/>
            </a:pPr>
            <a:r>
              <a:rPr lang="en-US" altLang="zh-CN" sz="1600" dirty="0">
                <a:solidFill>
                  <a:srgbClr val="1B4367"/>
                </a:solidFill>
                <a:cs typeface="+mn-ea"/>
              </a:rPr>
              <a:t>IFFT at the transmitter</a:t>
            </a:r>
          </a:p>
          <a:p>
            <a:pPr marL="342900" marR="0" lvl="0" indent="-342900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defRPr/>
            </a:pPr>
            <a:r>
              <a:rPr lang="en-US" altLang="zh-CN" sz="1600" dirty="0">
                <a:solidFill>
                  <a:srgbClr val="1B4367"/>
                </a:solidFill>
                <a:cs typeface="+mn-ea"/>
              </a:rPr>
              <a:t>FFT at the receiver</a:t>
            </a:r>
          </a:p>
          <a:p>
            <a:pPr marL="342900" marR="0" lvl="0" indent="-342900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defRPr/>
            </a:pPr>
            <a:r>
              <a:rPr lang="en-US" altLang="zh-CN" sz="1600" dirty="0">
                <a:solidFill>
                  <a:srgbClr val="1B4367"/>
                </a:solidFill>
                <a:cs typeface="+mn-ea"/>
              </a:rPr>
              <a:t>Parallel transmission mode </a:t>
            </a:r>
            <a:endParaRPr lang="zh-CN" altLang="en-US" sz="1600" dirty="0">
              <a:solidFill>
                <a:srgbClr val="1B4367"/>
              </a:solidFill>
              <a:cs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5"/>
          <p:cNvSpPr txBox="1"/>
          <p:nvPr/>
        </p:nvSpPr>
        <p:spPr>
          <a:xfrm>
            <a:off x="554370" y="176247"/>
            <a:ext cx="2545669" cy="51552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" panose="02040503050406030204" pitchFamily="18" charset="0"/>
              <a:ea typeface="微软雅黑" panose="020B0503020204020204" charset="-122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700" b="1" i="0" u="sng" strike="noStrike" kern="1200" cap="none" spc="0" normalizeH="0" baseline="0" noProof="0" dirty="0">
                <a:ln>
                  <a:noFill/>
                </a:ln>
                <a:solidFill>
                  <a:srgbClr val="1B4367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Basic idea of OFDM</a:t>
            </a:r>
            <a:endParaRPr kumimoji="0" lang="zh-CN" altLang="en-US" sz="1700" b="1" i="0" u="sng" strike="noStrike" kern="1200" cap="none" spc="0" normalizeH="0" baseline="0" noProof="0" dirty="0">
              <a:ln>
                <a:noFill/>
              </a:ln>
              <a:solidFill>
                <a:srgbClr val="1B4367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4" name="页脚占位符 3"/>
          <p:cNvSpPr txBox="1"/>
          <p:nvPr/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EE313: Wireless Communications</a:t>
            </a:r>
          </a:p>
        </p:txBody>
      </p:sp>
      <p:sp>
        <p:nvSpPr>
          <p:cNvPr id="5" name="灯片编号占位符 4"/>
          <p:cNvSpPr txBox="1"/>
          <p:nvPr/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D9BB5D0-35E4-459D-AEF3-FE4D7C45CC19}" type="slidenum">
              <a:rPr kumimoji="0" lang="zh-CN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9</a:t>
            </a:fld>
            <a:endParaRPr kumimoji="0" lang="zh-CN" alt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4977" y="2319578"/>
            <a:ext cx="7802064" cy="89547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2321080" y="954958"/>
            <a:ext cx="45018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600" dirty="0">
                <a:solidFill>
                  <a:srgbClr val="1B4367"/>
                </a:solidFill>
                <a:cs typeface="+mn-ea"/>
              </a:rPr>
              <a:t>Improve frequency band utilization rate</a:t>
            </a:r>
            <a:endParaRPr lang="zh-CN" altLang="en-US" sz="1600" dirty="0">
              <a:solidFill>
                <a:srgbClr val="1B4367"/>
              </a:solidFill>
              <a:cs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p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</TotalTime>
  <Words>1407</Words>
  <Application>Microsoft Office PowerPoint</Application>
  <PresentationFormat>全屏显示(16:9)</PresentationFormat>
  <Paragraphs>382</Paragraphs>
  <Slides>54</Slides>
  <Notes>10</Notes>
  <HiddenSlides>0</HiddenSlides>
  <MMClips>3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54</vt:i4>
      </vt:variant>
    </vt:vector>
  </HeadingPairs>
  <TitlesOfParts>
    <vt:vector size="61" baseType="lpstr">
      <vt:lpstr>Helvetica Neue</vt:lpstr>
      <vt:lpstr>Times-Roman</vt:lpstr>
      <vt:lpstr>微软雅黑</vt:lpstr>
      <vt:lpstr>Arial</vt:lpstr>
      <vt:lpstr>Calibri</vt:lpstr>
      <vt:lpstr>Cambria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毕业答辩</dc:title>
  <dc:creator>第一PPT</dc:creator>
  <cp:keywords>www.1ppt.com</cp:keywords>
  <dc:description>www.1ppt.com</dc:description>
  <cp:lastModifiedBy>孙逸涵</cp:lastModifiedBy>
  <cp:revision>284</cp:revision>
  <dcterms:created xsi:type="dcterms:W3CDTF">2016-05-20T12:59:00Z</dcterms:created>
  <dcterms:modified xsi:type="dcterms:W3CDTF">2022-12-13T15:07:18Z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2052-11.8.2.8875</vt:lpwstr>
  </property>
</Properties>
</file>